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  <p:sldMasterId id="2147483684" r:id="rId5"/>
  </p:sldMasterIdLst>
  <p:notesMasterIdLst>
    <p:notesMasterId r:id="rId52"/>
  </p:notesMasterIdLst>
  <p:sldIdLst>
    <p:sldId id="543" r:id="rId6"/>
    <p:sldId id="545" r:id="rId7"/>
    <p:sldId id="546" r:id="rId8"/>
    <p:sldId id="547" r:id="rId9"/>
    <p:sldId id="548" r:id="rId10"/>
    <p:sldId id="500" r:id="rId11"/>
    <p:sldId id="273" r:id="rId12"/>
    <p:sldId id="282" r:id="rId13"/>
    <p:sldId id="283" r:id="rId14"/>
    <p:sldId id="284" r:id="rId15"/>
    <p:sldId id="285" r:id="rId16"/>
    <p:sldId id="549" r:id="rId17"/>
    <p:sldId id="287" r:id="rId18"/>
    <p:sldId id="288" r:id="rId19"/>
    <p:sldId id="388" r:id="rId20"/>
    <p:sldId id="513" r:id="rId21"/>
    <p:sldId id="515" r:id="rId22"/>
    <p:sldId id="505" r:id="rId23"/>
    <p:sldId id="514" r:id="rId24"/>
    <p:sldId id="440" r:id="rId25"/>
    <p:sldId id="423" r:id="rId26"/>
    <p:sldId id="509" r:id="rId27"/>
    <p:sldId id="424" r:id="rId28"/>
    <p:sldId id="425" r:id="rId29"/>
    <p:sldId id="426" r:id="rId30"/>
    <p:sldId id="541" r:id="rId31"/>
    <p:sldId id="551" r:id="rId32"/>
    <p:sldId id="324" r:id="rId33"/>
    <p:sldId id="325" r:id="rId34"/>
    <p:sldId id="329" r:id="rId35"/>
    <p:sldId id="331" r:id="rId36"/>
    <p:sldId id="326" r:id="rId37"/>
    <p:sldId id="333" r:id="rId38"/>
    <p:sldId id="332" r:id="rId39"/>
    <p:sldId id="552" r:id="rId40"/>
    <p:sldId id="553" r:id="rId41"/>
    <p:sldId id="544" r:id="rId42"/>
    <p:sldId id="567" r:id="rId43"/>
    <p:sldId id="568" r:id="rId44"/>
    <p:sldId id="569" r:id="rId45"/>
    <p:sldId id="572" r:id="rId46"/>
    <p:sldId id="574" r:id="rId47"/>
    <p:sldId id="575" r:id="rId48"/>
    <p:sldId id="580" r:id="rId49"/>
    <p:sldId id="582" r:id="rId50"/>
    <p:sldId id="550" r:id="rId51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9DC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02" autoAdjust="0"/>
    <p:restoredTop sz="95761"/>
  </p:normalViewPr>
  <p:slideViewPr>
    <p:cSldViewPr snapToGrid="0">
      <p:cViewPr varScale="1">
        <p:scale>
          <a:sx n="155" d="100"/>
          <a:sy n="155" d="100"/>
        </p:scale>
        <p:origin x="276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B08EC-A42A-43C3-B442-88D08BB60B55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1C16D-8483-4E5F-A7D5-91F8FA14C92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004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A820A-B8C6-4324-8113-EFDB505FFB5E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1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https://www.visitleuven.be/markten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C16D-8483-4E5F-A7D5-91F8FA14C929}" type="slidenum">
              <a:rPr lang="nl-BE" smtClean="0"/>
              <a:t>4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574209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C16D-8483-4E5F-A7D5-91F8FA14C929}" type="slidenum">
              <a:rPr lang="nl-BE" smtClean="0"/>
              <a:t>37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127324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1C16D-8483-4E5F-A7D5-91F8FA14C929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6159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388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596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2146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Subtitel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/>
              <a:t>Klik om de titelstijl van het model te bewerken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54679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15046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63084" y="4406902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/>
              <a:t>Klik om de tekststijl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785705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ee objec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604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705601" y="1600202"/>
            <a:ext cx="58420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667371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Klik om de tekststijl van het model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6193367" y="1535113"/>
            <a:ext cx="5389034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/>
              <a:t>Klik om de tekststijl van het model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6193367" y="2174875"/>
            <a:ext cx="538903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9677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16208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178342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6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09600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561047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247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/>
              <a:t>Klik om de tekststijl van het model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73728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99988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9575799" y="274640"/>
            <a:ext cx="2971801" cy="5851525"/>
          </a:xfrm>
        </p:spPr>
        <p:txBody>
          <a:bodyPr vert="eaVert"/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60400" y="274640"/>
            <a:ext cx="8712201" cy="5851525"/>
          </a:xfrm>
        </p:spPr>
        <p:txBody>
          <a:bodyPr vert="eaVert"/>
          <a:lstStyle/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80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520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03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5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836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738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336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3008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18/10/2023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617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7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/>
              <a:t>Titelstijl van model bewerken</a:t>
            </a:r>
            <a:endParaRPr lang="nl-NL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/>
              <a:t>Klik om de tekststijl van het model te bewerken</a:t>
            </a:r>
          </a:p>
          <a:p>
            <a:pPr lvl="1"/>
            <a:r>
              <a:rPr lang="es-ES_tradnl"/>
              <a:t>Tweede niveau</a:t>
            </a:r>
          </a:p>
          <a:p>
            <a:pPr lvl="2"/>
            <a:r>
              <a:rPr lang="es-ES_tradnl"/>
              <a:t>Derde niveau</a:t>
            </a:r>
          </a:p>
          <a:p>
            <a:pPr lvl="3"/>
            <a:r>
              <a:rPr lang="es-ES_tradnl"/>
              <a:t>Vierde niveau</a:t>
            </a:r>
          </a:p>
          <a:p>
            <a:pPr lvl="4"/>
            <a:r>
              <a:rPr lang="es-ES_tradnl"/>
              <a:t>Vijfde niveau</a:t>
            </a:r>
            <a:endParaRPr lang="nl-NL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54140-1CF0-E94E-A297-8EEAEE3389AB}" type="datetimeFigureOut">
              <a:rPr lang="nl-NL" smtClean="0"/>
              <a:t>18-10-2023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01D52-44DF-BC41-9813-587ABF1A0BFE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0761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media" Target="../media/media5.mp3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5.mp3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microsoft.com/office/2007/relationships/media" Target="../media/media3.mp3"/><Relationship Id="rId7" Type="http://schemas.microsoft.com/office/2007/relationships/media" Target="../media/media5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5" Type="http://schemas.microsoft.com/office/2007/relationships/media" Target="../media/media4.mp3"/><Relationship Id="rId10" Type="http://schemas.openxmlformats.org/officeDocument/2006/relationships/image" Target="../media/image5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pickerwheel.com/rig?id=rRh8c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quizlet.com/be/251703847/12-schriftelijk-deel-1-comparatief-en-superlatief-flash-card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quizlet.com/be/251703426/12-antoniemen-met-afbeeldingen-flash-cards/" TargetMode="External"/><Relationship Id="rId4" Type="http://schemas.openxmlformats.org/officeDocument/2006/relationships/hyperlink" Target="https://quizlet.com/be/251703388/12-antoniemen-aan-elkaar-gekoppeld-flash-cards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3" Type="http://schemas.microsoft.com/office/2007/relationships/media" Target="../media/media3.mp3"/><Relationship Id="rId7" Type="http://schemas.microsoft.com/office/2007/relationships/media" Target="../media/media5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5" Type="http://schemas.microsoft.com/office/2007/relationships/media" Target="../media/media4.mp3"/><Relationship Id="rId10" Type="http://schemas.openxmlformats.org/officeDocument/2006/relationships/image" Target="../media/image5.png"/><Relationship Id="rId4" Type="http://schemas.openxmlformats.org/officeDocument/2006/relationships/audio" Target="../media/media3.mp3"/><Relationship Id="rId9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../media/media3.mp3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13.xml"/><Relationship Id="rId4" Type="http://schemas.openxmlformats.org/officeDocument/2006/relationships/audio" Target="../media/media3.mp3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0E127-8C77-4DB7-B7FF-635F0BC14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Waystage</a:t>
            </a:r>
            <a:br>
              <a:rPr lang="nl-BE" dirty="0"/>
            </a:br>
            <a:r>
              <a:rPr lang="nl-BE" dirty="0"/>
              <a:t>1.2. verkort (80u)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03A8A61-FD22-43CA-80C7-5FC1D08E2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4123267"/>
            <a:ext cx="9228201" cy="164592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DE4AF013-8AED-4C02-9B16-96261E20E9BC}"/>
              </a:ext>
            </a:extLst>
          </p:cNvPr>
          <p:cNvSpPr txBox="1">
            <a:spLocks/>
          </p:cNvSpPr>
          <p:nvPr/>
        </p:nvSpPr>
        <p:spPr>
          <a:xfrm rot="16200000">
            <a:off x="8215181" y="2693332"/>
            <a:ext cx="4787146" cy="136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rgbClr val="26262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8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WELKOM!</a:t>
            </a:r>
          </a:p>
        </p:txBody>
      </p:sp>
      <p:sp>
        <p:nvSpPr>
          <p:cNvPr id="5" name="Oval Callout 7">
            <a:extLst>
              <a:ext uri="{FF2B5EF4-FFF2-40B4-BE49-F238E27FC236}">
                <a16:creationId xmlns:a16="http://schemas.microsoft.com/office/drawing/2014/main" id="{2D927744-D3B9-47AA-B541-D385B24F1B86}"/>
              </a:ext>
            </a:extLst>
          </p:cNvPr>
          <p:cNvSpPr/>
          <p:nvPr/>
        </p:nvSpPr>
        <p:spPr>
          <a:xfrm>
            <a:off x="5830655" y="554578"/>
            <a:ext cx="3448762" cy="2064404"/>
          </a:xfrm>
          <a:prstGeom prst="wedgeEllipseCallout">
            <a:avLst/>
          </a:prstGeom>
          <a:solidFill>
            <a:srgbClr val="334F6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Cambria" panose="02040503050406030204" pitchFamily="18" charset="0"/>
                <a:ea typeface="Cambria" panose="02040503050406030204" pitchFamily="18" charset="0"/>
              </a:rPr>
              <a:t>Online!</a:t>
            </a:r>
            <a:endParaRPr lang="fr-FR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9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CE83A7-F2D0-4570-8BD1-FD44A787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299" y="1329071"/>
            <a:ext cx="7340896" cy="5454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Dialoog 3</a:t>
            </a:r>
          </a:p>
          <a:p>
            <a:pPr marL="0" indent="0">
              <a:buNone/>
            </a:pPr>
            <a:r>
              <a:rPr lang="nl-BE" dirty="0"/>
              <a:t>9 Wat koopt de klant?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>
                <a:solidFill>
                  <a:srgbClr val="00B050"/>
                </a:solidFill>
              </a:rPr>
              <a:t>c	4 lamskoteletten + e	100 gr hesp</a:t>
            </a:r>
          </a:p>
          <a:p>
            <a:pPr marL="0" indent="0">
              <a:buNone/>
            </a:pPr>
            <a:r>
              <a:rPr lang="nl-BE" dirty="0"/>
              <a:t>10 Hoeveel moet de klant betalen?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Dialoog 4</a:t>
            </a:r>
          </a:p>
          <a:p>
            <a:pPr marL="0" indent="0">
              <a:buNone/>
            </a:pPr>
            <a:r>
              <a:rPr lang="nl-BE" dirty="0"/>
              <a:t>11 Wat koopt de klant?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>
                <a:solidFill>
                  <a:srgbClr val="00B050"/>
                </a:solidFill>
              </a:rPr>
              <a:t>b	1 pot yoghurt + d	200 gr geitenkaas</a:t>
            </a:r>
          </a:p>
          <a:p>
            <a:pPr marL="0" indent="0">
              <a:buNone/>
            </a:pPr>
            <a:r>
              <a:rPr lang="nl-BE" dirty="0"/>
              <a:t>12 Hoeveel moet de klant betalen?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4867368-8F60-4B47-B29E-3D53BE87F4E1}"/>
              </a:ext>
            </a:extLst>
          </p:cNvPr>
          <p:cNvSpPr txBox="1"/>
          <p:nvPr/>
        </p:nvSpPr>
        <p:spPr>
          <a:xfrm>
            <a:off x="7650126" y="3078171"/>
            <a:ext cx="213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11,40 euro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0923065-E191-4575-A40C-7E76E53BEC98}"/>
              </a:ext>
            </a:extLst>
          </p:cNvPr>
          <p:cNvSpPr txBox="1"/>
          <p:nvPr/>
        </p:nvSpPr>
        <p:spPr>
          <a:xfrm>
            <a:off x="7650126" y="5998588"/>
            <a:ext cx="213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5,35 euro</a:t>
            </a:r>
          </a:p>
        </p:txBody>
      </p:sp>
      <p:pic>
        <p:nvPicPr>
          <p:cNvPr id="8" name="06 Nummer 6">
            <a:hlinkClick r:id="" action="ppaction://media"/>
            <a:extLst>
              <a:ext uri="{FF2B5EF4-FFF2-40B4-BE49-F238E27FC236}">
                <a16:creationId xmlns:a16="http://schemas.microsoft.com/office/drawing/2014/main" id="{2061F762-A023-4DE8-B046-6C18D8E69B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494568" y="1329070"/>
            <a:ext cx="609600" cy="609600"/>
          </a:xfrm>
          <a:prstGeom prst="rect">
            <a:avLst/>
          </a:prstGeom>
        </p:spPr>
      </p:pic>
      <p:pic>
        <p:nvPicPr>
          <p:cNvPr id="9" name="07 Nummer 7">
            <a:hlinkClick r:id="" action="ppaction://media"/>
            <a:extLst>
              <a:ext uri="{FF2B5EF4-FFF2-40B4-BE49-F238E27FC236}">
                <a16:creationId xmlns:a16="http://schemas.microsoft.com/office/drawing/2014/main" id="{BE71CC51-A801-4F17-B075-C72599DDED3B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24694" y="4293782"/>
            <a:ext cx="609600" cy="6096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1F4486B7-B466-4614-9766-36ED4DF44931}"/>
              </a:ext>
            </a:extLst>
          </p:cNvPr>
          <p:cNvSpPr txBox="1">
            <a:spLocks/>
          </p:cNvSpPr>
          <p:nvPr/>
        </p:nvSpPr>
        <p:spPr>
          <a:xfrm>
            <a:off x="440655" y="149078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Wie is de volgende?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BA97F1C-F019-4119-8C09-C3B0B189B4CA}"/>
              </a:ext>
            </a:extLst>
          </p:cNvPr>
          <p:cNvSpPr txBox="1"/>
          <p:nvPr/>
        </p:nvSpPr>
        <p:spPr>
          <a:xfrm>
            <a:off x="5476615" y="126027"/>
            <a:ext cx="6579400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30-32, oefening 5</a:t>
            </a:r>
          </a:p>
        </p:txBody>
      </p:sp>
    </p:spTree>
    <p:extLst>
      <p:ext uri="{BB962C8B-B14F-4D97-AF65-F5344CB8AC3E}">
        <p14:creationId xmlns:p14="http://schemas.microsoft.com/office/powerpoint/2010/main" val="3798482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40055A8-17B3-4324-9786-7D9E42E1A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600202"/>
            <a:ext cx="4565798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800" b="1" dirty="0"/>
              <a:t>Vraag verkoper</a:t>
            </a:r>
          </a:p>
          <a:p>
            <a:pPr marL="0" indent="0">
              <a:buNone/>
            </a:pPr>
            <a:r>
              <a:rPr lang="nl-BE" sz="2800" dirty="0"/>
              <a:t>1 Wie is de volgende?</a:t>
            </a:r>
          </a:p>
          <a:p>
            <a:pPr marL="0" indent="0">
              <a:buNone/>
            </a:pPr>
            <a:r>
              <a:rPr lang="nl-BE" sz="2800" dirty="0"/>
              <a:t>2 Kan ik u helpen?</a:t>
            </a:r>
          </a:p>
          <a:p>
            <a:pPr marL="0" indent="0">
              <a:buNone/>
            </a:pPr>
            <a:r>
              <a:rPr lang="nl-BE" sz="2800" dirty="0"/>
              <a:t>3 Is dat alles?</a:t>
            </a:r>
          </a:p>
          <a:p>
            <a:pPr marL="0" indent="0">
              <a:buNone/>
            </a:pPr>
            <a:endParaRPr lang="nl-BE" sz="2800" dirty="0"/>
          </a:p>
          <a:p>
            <a:pPr marL="0" indent="0">
              <a:buNone/>
            </a:pPr>
            <a:r>
              <a:rPr lang="nl-BE" sz="2800" dirty="0"/>
              <a:t>4 Nog iets anders?</a:t>
            </a:r>
          </a:p>
          <a:p>
            <a:pPr marL="0" indent="0">
              <a:buNone/>
            </a:pPr>
            <a:endParaRPr lang="nl-BE" sz="2800" dirty="0"/>
          </a:p>
          <a:p>
            <a:pPr marL="0" indent="0">
              <a:buNone/>
            </a:pPr>
            <a:r>
              <a:rPr lang="nl-BE" sz="2800" dirty="0"/>
              <a:t>5 Mag het iets meer zijn?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2EE38C8C-FC31-46A5-80DD-6856B65F73BC}"/>
              </a:ext>
            </a:extLst>
          </p:cNvPr>
          <p:cNvSpPr txBox="1">
            <a:spLocks/>
          </p:cNvSpPr>
          <p:nvPr/>
        </p:nvSpPr>
        <p:spPr>
          <a:xfrm>
            <a:off x="5820439" y="1600202"/>
            <a:ext cx="4565798" cy="49831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Reactie klant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		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 ben ik!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		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Ik had graag 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c, e	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Nee, ik had graag nog ...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Ja, dat is alles.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d, g	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Nee, dat is alles.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Nee, dat zal het zijn.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a, h	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Ja, dat is goed!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	Nee, zo is het goed.</a:t>
            </a:r>
          </a:p>
        </p:txBody>
      </p:sp>
      <p:pic>
        <p:nvPicPr>
          <p:cNvPr id="5" name="04 Nummer 4">
            <a:hlinkClick r:id="" action="ppaction://media"/>
            <a:extLst>
              <a:ext uri="{FF2B5EF4-FFF2-40B4-BE49-F238E27FC236}">
                <a16:creationId xmlns:a16="http://schemas.microsoft.com/office/drawing/2014/main" id="{0841D583-6323-4858-8C14-775E5FE9E1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354185" y="832015"/>
            <a:ext cx="609600" cy="609600"/>
          </a:xfrm>
          <a:prstGeom prst="rect">
            <a:avLst/>
          </a:prstGeom>
        </p:spPr>
      </p:pic>
      <p:pic>
        <p:nvPicPr>
          <p:cNvPr id="6" name="05 Nummer 5">
            <a:hlinkClick r:id="" action="ppaction://media"/>
            <a:extLst>
              <a:ext uri="{FF2B5EF4-FFF2-40B4-BE49-F238E27FC236}">
                <a16:creationId xmlns:a16="http://schemas.microsoft.com/office/drawing/2014/main" id="{41D7A806-B91B-404E-9E41-9E7EF0BF6F4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03338" y="853048"/>
            <a:ext cx="496120" cy="609600"/>
          </a:xfrm>
          <a:prstGeom prst="rect">
            <a:avLst/>
          </a:prstGeom>
        </p:spPr>
      </p:pic>
      <p:pic>
        <p:nvPicPr>
          <p:cNvPr id="7" name="06 Nummer 6">
            <a:hlinkClick r:id="" action="ppaction://media"/>
            <a:extLst>
              <a:ext uri="{FF2B5EF4-FFF2-40B4-BE49-F238E27FC236}">
                <a16:creationId xmlns:a16="http://schemas.microsoft.com/office/drawing/2014/main" id="{8F46BA9D-0983-47B8-BA06-0AB62AABEE9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795751" y="832015"/>
            <a:ext cx="609600" cy="609600"/>
          </a:xfrm>
          <a:prstGeom prst="rect">
            <a:avLst/>
          </a:prstGeom>
        </p:spPr>
      </p:pic>
      <p:pic>
        <p:nvPicPr>
          <p:cNvPr id="8" name="07 Nummer 7">
            <a:hlinkClick r:id="" action="ppaction://media"/>
            <a:extLst>
              <a:ext uri="{FF2B5EF4-FFF2-40B4-BE49-F238E27FC236}">
                <a16:creationId xmlns:a16="http://schemas.microsoft.com/office/drawing/2014/main" id="{89EA9BDD-5ADF-4668-BAA6-AF244D6E50CE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551063" y="786801"/>
            <a:ext cx="609600" cy="609600"/>
          </a:xfrm>
          <a:prstGeom prst="rect">
            <a:avLst/>
          </a:prstGeom>
        </p:spPr>
      </p:pic>
      <p:sp>
        <p:nvSpPr>
          <p:cNvPr id="11" name="Titel 1">
            <a:extLst>
              <a:ext uri="{FF2B5EF4-FFF2-40B4-BE49-F238E27FC236}">
                <a16:creationId xmlns:a16="http://schemas.microsoft.com/office/drawing/2014/main" id="{A02CB95A-D9FE-4003-B9A2-4E8054E6FBDF}"/>
              </a:ext>
            </a:extLst>
          </p:cNvPr>
          <p:cNvSpPr txBox="1">
            <a:spLocks/>
          </p:cNvSpPr>
          <p:nvPr/>
        </p:nvSpPr>
        <p:spPr>
          <a:xfrm>
            <a:off x="440655" y="149078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Wie is de volgende?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15DEDFFD-EAE7-4929-8AD5-92EADC434C4A}"/>
              </a:ext>
            </a:extLst>
          </p:cNvPr>
          <p:cNvSpPr txBox="1"/>
          <p:nvPr/>
        </p:nvSpPr>
        <p:spPr>
          <a:xfrm>
            <a:off x="7700211" y="126027"/>
            <a:ext cx="4355804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33</a:t>
            </a:r>
          </a:p>
        </p:txBody>
      </p:sp>
    </p:spTree>
    <p:extLst>
      <p:ext uri="{BB962C8B-B14F-4D97-AF65-F5344CB8AC3E}">
        <p14:creationId xmlns:p14="http://schemas.microsoft.com/office/powerpoint/2010/main" val="1084625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3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4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3960628" y="298783"/>
            <a:ext cx="6847367" cy="63724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500" dirty="0"/>
              <a:t>Wie is de volgende?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Dat ben ik!</a:t>
            </a:r>
          </a:p>
          <a:p>
            <a:pPr marL="0" indent="0">
              <a:buNone/>
            </a:pPr>
            <a:r>
              <a:rPr lang="nl-NL" sz="2500" dirty="0"/>
              <a:t>Kan ik u helpen?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Ik had graag </a:t>
            </a:r>
            <a:r>
              <a:rPr lang="nl-NL" sz="2500" i="1" dirty="0">
                <a:solidFill>
                  <a:srgbClr val="2100EA"/>
                </a:solidFill>
              </a:rPr>
              <a:t>een meloen</a:t>
            </a:r>
            <a:r>
              <a:rPr lang="nl-NL" sz="2500" dirty="0">
                <a:solidFill>
                  <a:srgbClr val="2100EA"/>
                </a:solidFill>
              </a:rPr>
              <a:t>, alstublieft.</a:t>
            </a:r>
          </a:p>
          <a:p>
            <a:pPr marL="0" indent="0">
              <a:buNone/>
            </a:pPr>
            <a:r>
              <a:rPr lang="nl-NL" sz="2500" dirty="0"/>
              <a:t>Zo. Dat zal het zijn?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Nee, ik had graag nog </a:t>
            </a:r>
            <a:r>
              <a:rPr lang="nl-NL" sz="2500" i="1" dirty="0">
                <a:solidFill>
                  <a:srgbClr val="2100EA"/>
                </a:solidFill>
              </a:rPr>
              <a:t>een halve kilo kersen</a:t>
            </a:r>
            <a:r>
              <a:rPr lang="nl-NL" sz="2500" dirty="0">
                <a:solidFill>
                  <a:srgbClr val="2100EA"/>
                </a:solidFill>
              </a:rPr>
              <a:t>.</a:t>
            </a:r>
          </a:p>
          <a:p>
            <a:pPr marL="0" indent="0">
              <a:buNone/>
            </a:pPr>
            <a:r>
              <a:rPr lang="nl-NL" sz="2500" dirty="0"/>
              <a:t>Mag het iets meer zijn?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Ja, dat is goed.</a:t>
            </a:r>
          </a:p>
          <a:p>
            <a:pPr marL="0" indent="0">
              <a:buNone/>
            </a:pPr>
            <a:r>
              <a:rPr lang="nl-NL" sz="2500" dirty="0"/>
              <a:t>Nog iets anders?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Nee, dat is alles. Hoeveel moet ik u?</a:t>
            </a:r>
          </a:p>
          <a:p>
            <a:pPr marL="0" indent="0">
              <a:buNone/>
            </a:pPr>
            <a:r>
              <a:rPr lang="nl-NL" sz="2500" dirty="0"/>
              <a:t>Dat is dan € 5,60.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Alstublieft.</a:t>
            </a:r>
          </a:p>
          <a:p>
            <a:pPr marL="0" indent="0">
              <a:buNone/>
            </a:pPr>
            <a:r>
              <a:rPr lang="nl-NL" sz="2500" dirty="0"/>
              <a:t>Bedankt. En tot ziens!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0254" y="186740"/>
            <a:ext cx="2709856" cy="2032392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179" y="4697178"/>
            <a:ext cx="3118930" cy="208030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D30C32BA-4D31-456C-96F2-7D16CC7BC649}"/>
              </a:ext>
            </a:extLst>
          </p:cNvPr>
          <p:cNvSpPr txBox="1"/>
          <p:nvPr/>
        </p:nvSpPr>
        <p:spPr>
          <a:xfrm>
            <a:off x="1143000" y="298783"/>
            <a:ext cx="2901995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[ALLES?]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[MEER?]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[+]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[NOG 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	[PRIJS?]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[PRIJS]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[REACTIE 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108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3960628" y="298783"/>
            <a:ext cx="6847367" cy="63724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500" u="sng" dirty="0"/>
              <a:t>____ </a:t>
            </a:r>
            <a:r>
              <a:rPr lang="nl-NL" sz="2500" dirty="0"/>
              <a:t>is de _________?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____ ben ___!</a:t>
            </a:r>
          </a:p>
          <a:p>
            <a:pPr marL="0" indent="0">
              <a:buNone/>
            </a:pPr>
            <a:r>
              <a:rPr lang="nl-NL" sz="2500" dirty="0"/>
              <a:t>____ ik u 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___ had ______ </a:t>
            </a:r>
            <a:r>
              <a:rPr lang="nl-NL" sz="2500" i="1" dirty="0">
                <a:solidFill>
                  <a:srgbClr val="2100EA"/>
                </a:solidFill>
              </a:rPr>
              <a:t>een meloen</a:t>
            </a:r>
            <a:r>
              <a:rPr lang="nl-NL" sz="2500" dirty="0">
                <a:solidFill>
                  <a:srgbClr val="2100EA"/>
                </a:solidFill>
              </a:rPr>
              <a:t>, ____________.</a:t>
            </a:r>
          </a:p>
          <a:p>
            <a:pPr marL="0" indent="0">
              <a:buNone/>
            </a:pPr>
            <a:r>
              <a:rPr lang="nl-NL" sz="2500" dirty="0"/>
              <a:t>Zo. ____ zal het 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Nee, ___ had ______ nog </a:t>
            </a:r>
            <a:r>
              <a:rPr lang="nl-NL" sz="2500" i="1" dirty="0">
                <a:solidFill>
                  <a:srgbClr val="2100EA"/>
                </a:solidFill>
              </a:rPr>
              <a:t>een halve kilo _______</a:t>
            </a:r>
            <a:r>
              <a:rPr lang="nl-NL" sz="2500" dirty="0">
                <a:solidFill>
                  <a:srgbClr val="2100EA"/>
                </a:solidFill>
              </a:rPr>
              <a:t>.</a:t>
            </a:r>
          </a:p>
          <a:p>
            <a:pPr marL="0" indent="0">
              <a:buNone/>
            </a:pPr>
            <a:r>
              <a:rPr lang="nl-NL" sz="2500" dirty="0"/>
              <a:t>____ het iets _____ zijn?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Ja, ____ is _____.</a:t>
            </a:r>
          </a:p>
          <a:p>
            <a:pPr marL="0" indent="0">
              <a:buNone/>
            </a:pPr>
            <a:r>
              <a:rPr lang="nl-NL" sz="2500" dirty="0"/>
              <a:t>____ iets 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Nee, ____ is _____. ________ moet ik ___?</a:t>
            </a:r>
          </a:p>
          <a:p>
            <a:pPr marL="0" indent="0">
              <a:buNone/>
            </a:pPr>
            <a:r>
              <a:rPr lang="nl-NL" sz="2500" dirty="0"/>
              <a:t>____ is ____</a:t>
            </a:r>
            <a:r>
              <a:rPr lang="nl-BE" sz="2500" dirty="0"/>
              <a:t> </a:t>
            </a:r>
            <a:r>
              <a:rPr lang="nl-NL" sz="2500" dirty="0"/>
              <a:t>€ 5,60.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Alstublieft.</a:t>
            </a:r>
          </a:p>
          <a:p>
            <a:pPr marL="0" indent="0">
              <a:buNone/>
            </a:pPr>
            <a:r>
              <a:rPr lang="nl-NL" sz="2500" dirty="0"/>
              <a:t>________. En tot ______!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09" y="186742"/>
            <a:ext cx="1931505" cy="144862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08" y="4929151"/>
            <a:ext cx="2284228" cy="152356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D30C32BA-4D31-456C-96F2-7D16CC7BC649}"/>
              </a:ext>
            </a:extLst>
          </p:cNvPr>
          <p:cNvSpPr txBox="1"/>
          <p:nvPr/>
        </p:nvSpPr>
        <p:spPr>
          <a:xfrm>
            <a:off x="1143000" y="298783"/>
            <a:ext cx="2901995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[ALLES?]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[MEER?]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[+]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[NOG 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	[PRIJS?]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[PRIJS]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[REACTIE 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8542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inhoud 5"/>
          <p:cNvSpPr>
            <a:spLocks noGrp="1"/>
          </p:cNvSpPr>
          <p:nvPr>
            <p:ph idx="1"/>
          </p:nvPr>
        </p:nvSpPr>
        <p:spPr>
          <a:xfrm>
            <a:off x="3960628" y="298783"/>
            <a:ext cx="6847367" cy="6372477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nl-NL" sz="2500" u="sng" dirty="0"/>
              <a:t>____ </a:t>
            </a:r>
            <a:r>
              <a:rPr lang="nl-NL" sz="2500" dirty="0"/>
              <a:t> ___ ___ _________?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____ ____ ___!</a:t>
            </a:r>
          </a:p>
          <a:p>
            <a:pPr marL="0" indent="0">
              <a:buNone/>
            </a:pPr>
            <a:r>
              <a:rPr lang="nl-NL" sz="2500" dirty="0"/>
              <a:t>____ ___ __ 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___ ____ ______ </a:t>
            </a:r>
            <a:r>
              <a:rPr lang="nl-NL" sz="2500" i="1" dirty="0">
                <a:solidFill>
                  <a:srgbClr val="2100EA"/>
                </a:solidFill>
              </a:rPr>
              <a:t>een meloen</a:t>
            </a:r>
            <a:r>
              <a:rPr lang="nl-NL" sz="2500" dirty="0">
                <a:solidFill>
                  <a:srgbClr val="2100EA"/>
                </a:solidFill>
              </a:rPr>
              <a:t>, ____________.</a:t>
            </a:r>
          </a:p>
          <a:p>
            <a:pPr marL="0" indent="0">
              <a:buNone/>
            </a:pPr>
            <a:r>
              <a:rPr lang="nl-NL" sz="2500" dirty="0"/>
              <a:t>Zo. ____ ____ ____ 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</a:t>
            </a:r>
            <a:r>
              <a:rPr lang="nl-NL" sz="2500">
                <a:solidFill>
                  <a:srgbClr val="2100EA"/>
                </a:solidFill>
              </a:rPr>
              <a:t>, __ ___ _____ </a:t>
            </a:r>
            <a:r>
              <a:rPr lang="nl-NL" sz="2500" dirty="0">
                <a:solidFill>
                  <a:srgbClr val="2100EA"/>
                </a:solidFill>
              </a:rPr>
              <a:t>____ </a:t>
            </a:r>
            <a:r>
              <a:rPr lang="nl-NL" sz="2500" i="1" dirty="0">
                <a:solidFill>
                  <a:srgbClr val="2100EA"/>
                </a:solidFill>
              </a:rPr>
              <a:t>een halve kilo _______</a:t>
            </a:r>
            <a:r>
              <a:rPr lang="nl-NL" sz="2500" dirty="0">
                <a:solidFill>
                  <a:srgbClr val="2100EA"/>
                </a:solidFill>
              </a:rPr>
              <a:t>.</a:t>
            </a:r>
          </a:p>
          <a:p>
            <a:pPr marL="0" indent="0">
              <a:buNone/>
            </a:pPr>
            <a:r>
              <a:rPr lang="nl-NL" sz="2500" dirty="0"/>
              <a:t>____ ____ ____ meer 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Ja, ____ ___ _____.</a:t>
            </a:r>
          </a:p>
          <a:p>
            <a:pPr marL="0" indent="0">
              <a:buNone/>
            </a:pPr>
            <a:r>
              <a:rPr lang="nl-NL" sz="2500" dirty="0"/>
              <a:t>____ _____ _______?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Nee, ____ ___ _____. ________ _____ ___ ___?</a:t>
            </a:r>
          </a:p>
          <a:p>
            <a:pPr marL="0" indent="0">
              <a:buNone/>
            </a:pPr>
            <a:r>
              <a:rPr lang="nl-NL" sz="2500" dirty="0"/>
              <a:t>____ ___ ____</a:t>
            </a:r>
            <a:r>
              <a:rPr lang="nl-BE" sz="2500" dirty="0"/>
              <a:t> </a:t>
            </a:r>
            <a:r>
              <a:rPr lang="nl-NL" sz="2500" dirty="0"/>
              <a:t>€ 5,60.</a:t>
            </a:r>
          </a:p>
          <a:p>
            <a:pPr marL="0" indent="0">
              <a:buNone/>
            </a:pPr>
            <a:r>
              <a:rPr lang="nl-NL" sz="2500" dirty="0">
                <a:solidFill>
                  <a:srgbClr val="2100EA"/>
                </a:solidFill>
              </a:rPr>
              <a:t>____________.</a:t>
            </a:r>
          </a:p>
          <a:p>
            <a:pPr marL="0" indent="0">
              <a:buNone/>
            </a:pPr>
            <a:r>
              <a:rPr lang="nl-NL" sz="2500" dirty="0"/>
              <a:t>________. En ____ ______!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7009" y="186742"/>
            <a:ext cx="1931505" cy="1448629"/>
          </a:xfrm>
          <a:prstGeom prst="rect">
            <a:avLst/>
          </a:prstGeom>
        </p:spPr>
      </p:pic>
      <p:pic>
        <p:nvPicPr>
          <p:cNvPr id="8" name="Afbeelding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7008" y="4929151"/>
            <a:ext cx="2284228" cy="1523562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D30C32BA-4D31-456C-96F2-7D16CC7BC649}"/>
              </a:ext>
            </a:extLst>
          </p:cNvPr>
          <p:cNvSpPr txBox="1"/>
          <p:nvPr/>
        </p:nvSpPr>
        <p:spPr>
          <a:xfrm>
            <a:off x="1143000" y="298783"/>
            <a:ext cx="2901995" cy="64786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[VOLGENDE KLANT]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[KOPEN]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[ALLES?]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[MEER?]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[+]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[NOG KOPEN?]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[-]	[PRIJS?]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[PRIJS]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[REACTIE BETALEN]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74810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fbeelding 7">
            <a:extLst>
              <a:ext uri="{FF2B5EF4-FFF2-40B4-BE49-F238E27FC236}">
                <a16:creationId xmlns:a16="http://schemas.microsoft.com/office/drawing/2014/main" id="{E85CD3BC-8092-49D9-AB6A-30B3356A7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45454">
            <a:off x="8745420" y="638628"/>
            <a:ext cx="1489268" cy="23452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F1644C55-E673-4B99-920C-D62B969A58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30911">
            <a:off x="7163670" y="684613"/>
            <a:ext cx="1580954" cy="237041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76CA570B-66D1-432D-A767-7320DDEF47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312" y="166266"/>
            <a:ext cx="6688605" cy="65254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Pijl: links 9">
            <a:extLst>
              <a:ext uri="{FF2B5EF4-FFF2-40B4-BE49-F238E27FC236}">
                <a16:creationId xmlns:a16="http://schemas.microsoft.com/office/drawing/2014/main" id="{B7668807-B55B-4AAA-9E07-6E6B91AC08A2}"/>
              </a:ext>
            </a:extLst>
          </p:cNvPr>
          <p:cNvSpPr/>
          <p:nvPr/>
        </p:nvSpPr>
        <p:spPr>
          <a:xfrm rot="8622298">
            <a:off x="5900293" y="2357703"/>
            <a:ext cx="1877249" cy="698184"/>
          </a:xfrm>
          <a:prstGeom prst="leftArrow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Tijdelijke aanduiding voor inhoud 17">
            <a:extLst>
              <a:ext uri="{FF2B5EF4-FFF2-40B4-BE49-F238E27FC236}">
                <a16:creationId xmlns:a16="http://schemas.microsoft.com/office/drawing/2014/main" id="{AC48E4C9-7F15-4B00-8664-A524BFC05BCA}"/>
              </a:ext>
            </a:extLst>
          </p:cNvPr>
          <p:cNvSpPr txBox="1">
            <a:spLocks/>
          </p:cNvSpPr>
          <p:nvPr/>
        </p:nvSpPr>
        <p:spPr>
          <a:xfrm>
            <a:off x="7802073" y="3401742"/>
            <a:ext cx="4389927" cy="42519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bloemenkraam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groente- en fruitkraam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viskraam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broodkraam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vleeskraam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kledingkraam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snoepkraam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zuivelkraam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D72EFBED-5DE1-4D50-A4B1-ED46868B226D}"/>
              </a:ext>
            </a:extLst>
          </p:cNvPr>
          <p:cNvSpPr txBox="1"/>
          <p:nvPr/>
        </p:nvSpPr>
        <p:spPr>
          <a:xfrm>
            <a:off x="5875762" y="126027"/>
            <a:ext cx="618025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33, p. 203 + 204</a:t>
            </a:r>
          </a:p>
        </p:txBody>
      </p:sp>
    </p:spTree>
    <p:extLst>
      <p:ext uri="{BB962C8B-B14F-4D97-AF65-F5344CB8AC3E}">
        <p14:creationId xmlns:p14="http://schemas.microsoft.com/office/powerpoint/2010/main" val="26657503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93E7A89-570C-8040-891A-B172C6B12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6463" y="499533"/>
            <a:ext cx="5443536" cy="1658198"/>
          </a:xfrm>
        </p:spPr>
        <p:txBody>
          <a:bodyPr/>
          <a:lstStyle/>
          <a:p>
            <a:r>
              <a:rPr lang="nl-BE" dirty="0"/>
              <a:t>Borden lezen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2C2A8F4-A452-9E4E-9662-FD28CE2A14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96" t="4792" r="3214" b="24583"/>
          <a:stretch/>
        </p:blipFill>
        <p:spPr bwMode="auto">
          <a:xfrm>
            <a:off x="288967" y="0"/>
            <a:ext cx="5586413" cy="6812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2ACC521-82EF-434A-8CBA-DF313C3FD1B9}"/>
              </a:ext>
            </a:extLst>
          </p:cNvPr>
          <p:cNvSpPr txBox="1"/>
          <p:nvPr/>
        </p:nvSpPr>
        <p:spPr>
          <a:xfrm>
            <a:off x="5875762" y="126027"/>
            <a:ext cx="618025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25, oefening 2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8BF3DD77-2C4E-A342-AF68-1E6A33DFB49A}"/>
              </a:ext>
            </a:extLst>
          </p:cNvPr>
          <p:cNvSpPr txBox="1"/>
          <p:nvPr/>
        </p:nvSpPr>
        <p:spPr>
          <a:xfrm>
            <a:off x="3144795" y="6306204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01F525E7-7F3E-4B46-A53A-3FD78B6A80AD}"/>
              </a:ext>
            </a:extLst>
          </p:cNvPr>
          <p:cNvSpPr txBox="1"/>
          <p:nvPr/>
        </p:nvSpPr>
        <p:spPr>
          <a:xfrm>
            <a:off x="409609" y="4418691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40A05D4E-D9E6-0A43-9BCE-96AD09F0D37D}"/>
              </a:ext>
            </a:extLst>
          </p:cNvPr>
          <p:cNvSpPr txBox="1"/>
          <p:nvPr/>
        </p:nvSpPr>
        <p:spPr>
          <a:xfrm>
            <a:off x="409609" y="6306204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6858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9F5A55-B2F5-2643-A056-00EC4283C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5286376" cy="1658198"/>
          </a:xfrm>
        </p:spPr>
        <p:txBody>
          <a:bodyPr/>
          <a:lstStyle/>
          <a:p>
            <a:r>
              <a:rPr lang="nl-BE" dirty="0"/>
              <a:t>Vergelijken op de markt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8F67A38E-62DF-7E42-83B9-EE2CAF4BB15C}"/>
              </a:ext>
            </a:extLst>
          </p:cNvPr>
          <p:cNvSpPr txBox="1"/>
          <p:nvPr/>
        </p:nvSpPr>
        <p:spPr>
          <a:xfrm>
            <a:off x="6357938" y="188248"/>
            <a:ext cx="5657252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22, oefening B</a:t>
            </a:r>
          </a:p>
        </p:txBody>
      </p:sp>
      <p:pic>
        <p:nvPicPr>
          <p:cNvPr id="6" name="Tijdelijke aanduiding voor inhoud 5" descr="Afbeelding met tafel&#10;&#10;Automatisch gegenereerde beschrijving">
            <a:extLst>
              <a:ext uri="{FF2B5EF4-FFF2-40B4-BE49-F238E27FC236}">
                <a16:creationId xmlns:a16="http://schemas.microsoft.com/office/drawing/2014/main" id="{E9188B1F-3AEB-2743-BA00-D68AB864C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3" r="2012" b="9378"/>
          <a:stretch/>
        </p:blipFill>
        <p:spPr>
          <a:xfrm>
            <a:off x="885926" y="4328794"/>
            <a:ext cx="10115349" cy="2529206"/>
          </a:xfrm>
        </p:spPr>
      </p:pic>
      <p:pic>
        <p:nvPicPr>
          <p:cNvPr id="3078" name="Picture 6" descr="Lidl gaat verder met bio-offensief in bio-week en voegt ...">
            <a:extLst>
              <a:ext uri="{FF2B5EF4-FFF2-40B4-BE49-F238E27FC236}">
                <a16:creationId xmlns:a16="http://schemas.microsoft.com/office/drawing/2014/main" id="{FC289D99-CDA0-404A-950C-2778B91FD5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1" y="766531"/>
            <a:ext cx="6071589" cy="3953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kstvak 11">
            <a:extLst>
              <a:ext uri="{FF2B5EF4-FFF2-40B4-BE49-F238E27FC236}">
                <a16:creationId xmlns:a16="http://schemas.microsoft.com/office/drawing/2014/main" id="{D381A172-9644-C84F-B0EB-843E24AFD53C}"/>
              </a:ext>
            </a:extLst>
          </p:cNvPr>
          <p:cNvSpPr txBox="1"/>
          <p:nvPr/>
        </p:nvSpPr>
        <p:spPr>
          <a:xfrm>
            <a:off x="7645059" y="5331787"/>
            <a:ext cx="207044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duurst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573C6C0E-AB6F-9E44-B1D6-F708824C83BC}"/>
              </a:ext>
            </a:extLst>
          </p:cNvPr>
          <p:cNvSpPr txBox="1"/>
          <p:nvPr/>
        </p:nvSpPr>
        <p:spPr>
          <a:xfrm>
            <a:off x="985794" y="5331787"/>
            <a:ext cx="15415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duur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B7B65F20-6D7B-CE45-93D6-FE2A94CD8E99}"/>
              </a:ext>
            </a:extLst>
          </p:cNvPr>
          <p:cNvSpPr txBox="1"/>
          <p:nvPr/>
        </p:nvSpPr>
        <p:spPr>
          <a:xfrm>
            <a:off x="985793" y="5833283"/>
            <a:ext cx="22527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goedkoop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63B2FA10-90BA-6041-A190-F814F6E22315}"/>
              </a:ext>
            </a:extLst>
          </p:cNvPr>
          <p:cNvSpPr txBox="1"/>
          <p:nvPr/>
        </p:nvSpPr>
        <p:spPr>
          <a:xfrm>
            <a:off x="4315426" y="5855007"/>
            <a:ext cx="2479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goedkoper dan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D797C071-3E64-504B-9806-32B551AB215F}"/>
              </a:ext>
            </a:extLst>
          </p:cNvPr>
          <p:cNvSpPr txBox="1"/>
          <p:nvPr/>
        </p:nvSpPr>
        <p:spPr>
          <a:xfrm>
            <a:off x="4315426" y="6313057"/>
            <a:ext cx="24790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lekkerder dan</a:t>
            </a: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E1E8CFF7-6A7B-1046-B62E-57270CFD9B8D}"/>
              </a:ext>
            </a:extLst>
          </p:cNvPr>
          <p:cNvSpPr txBox="1"/>
          <p:nvPr/>
        </p:nvSpPr>
        <p:spPr>
          <a:xfrm>
            <a:off x="7645059" y="6310844"/>
            <a:ext cx="3356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lekkerst</a:t>
            </a:r>
          </a:p>
        </p:txBody>
      </p:sp>
    </p:spTree>
    <p:extLst>
      <p:ext uri="{BB962C8B-B14F-4D97-AF65-F5344CB8AC3E}">
        <p14:creationId xmlns:p14="http://schemas.microsoft.com/office/powerpoint/2010/main" val="360805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230F3-94AA-4090-B90F-5EC6F105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Boodschappenlijstjes vergelijken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1FE786A-FD15-4E46-85BF-117C79AD3249}"/>
              </a:ext>
            </a:extLst>
          </p:cNvPr>
          <p:cNvSpPr txBox="1"/>
          <p:nvPr/>
        </p:nvSpPr>
        <p:spPr>
          <a:xfrm>
            <a:off x="5462337" y="188248"/>
            <a:ext cx="655285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</a:t>
            </a:r>
            <a:r>
              <a:rPr lang="nl-BE" sz="2800" dirty="0">
                <a:solidFill>
                  <a:prstClr val="white"/>
                </a:solidFill>
                <a:latin typeface="Calibri Light" panose="020F0302020204030204"/>
              </a:rPr>
              <a:t>23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oefening c</a:t>
            </a:r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3C7CEA95-700F-D044-9EF1-565B508E6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817686"/>
            <a:ext cx="10715710" cy="412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157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6230F3-94AA-4090-B90F-5EC6F105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Boodschappenlijstjes vergelijken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B1FE786A-FD15-4E46-85BF-117C79AD3249}"/>
              </a:ext>
            </a:extLst>
          </p:cNvPr>
          <p:cNvSpPr txBox="1"/>
          <p:nvPr/>
        </p:nvSpPr>
        <p:spPr>
          <a:xfrm>
            <a:off x="5462337" y="188248"/>
            <a:ext cx="655285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</a:t>
            </a:r>
            <a:r>
              <a:rPr lang="nl-BE" sz="2800" dirty="0">
                <a:solidFill>
                  <a:prstClr val="white"/>
                </a:solidFill>
                <a:latin typeface="Calibri Light" panose="020F0302020204030204"/>
              </a:rPr>
              <a:t>23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oefening </a:t>
            </a:r>
            <a:r>
              <a:rPr lang="nl-BE" sz="2800" dirty="0">
                <a:solidFill>
                  <a:prstClr val="white"/>
                </a:solidFill>
                <a:latin typeface="Calibri Light" panose="020F0302020204030204"/>
              </a:rPr>
              <a:t>d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Afbeelding 5" descr="Afbeelding met tekst&#10;&#10;Automatisch gegenereerde beschrijving">
            <a:extLst>
              <a:ext uri="{FF2B5EF4-FFF2-40B4-BE49-F238E27FC236}">
                <a16:creationId xmlns:a16="http://schemas.microsoft.com/office/drawing/2014/main" id="{3C7CEA95-700F-D044-9EF1-565B508E6A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1" y="1817687"/>
            <a:ext cx="5638799" cy="2171130"/>
          </a:xfrm>
          <a:prstGeom prst="rect">
            <a:avLst/>
          </a:prstGeom>
        </p:spPr>
      </p:pic>
      <p:pic>
        <p:nvPicPr>
          <p:cNvPr id="5" name="Afbeelding 4" descr="Afbeelding met tafel&#10;&#10;Automatisch gegenereerde beschrijving">
            <a:extLst>
              <a:ext uri="{FF2B5EF4-FFF2-40B4-BE49-F238E27FC236}">
                <a16:creationId xmlns:a16="http://schemas.microsoft.com/office/drawing/2014/main" id="{D3738660-A68B-EE40-8833-A7E7DBCB4D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92" b="17328"/>
          <a:stretch/>
        </p:blipFill>
        <p:spPr>
          <a:xfrm>
            <a:off x="2243138" y="3918303"/>
            <a:ext cx="9948862" cy="2939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639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8F1FFB-5F90-4FEF-9CD9-AFBD5DE6B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42620" y="965199"/>
            <a:ext cx="3411209" cy="4911211"/>
          </a:xfrm>
        </p:spPr>
        <p:txBody>
          <a:bodyPr anchor="ctr"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Vragen &amp; zeggen wat je wil kopen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Iemand uitnodigen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Informatie vragen en geven i.v.m. boodschappen doen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Reclameboodschappen begrijpen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Informatie over het weer begrijpen &amp; geven</a:t>
            </a:r>
            <a:endParaRPr lang="nl-NL" sz="3000" dirty="0">
              <a:solidFill>
                <a:srgbClr val="00B0F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FA47-BA5F-408C-A681-89DC58E9E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840" y="2071116"/>
            <a:ext cx="0" cy="2715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34746" y="965200"/>
            <a:ext cx="6851057" cy="4911211"/>
          </a:xfrm>
        </p:spPr>
        <p:txBody>
          <a:bodyPr anchor="ctr">
            <a:normAutofit/>
          </a:bodyPr>
          <a:lstStyle/>
          <a:p>
            <a:pPr algn="r"/>
            <a:r>
              <a:rPr lang="nl-NL" sz="8000" dirty="0">
                <a:solidFill>
                  <a:schemeClr val="tx1"/>
                </a:solidFill>
              </a:rPr>
              <a:t>Deel 2: Mag het wat meer zijn?</a:t>
            </a:r>
            <a:br>
              <a:rPr lang="nl-NL" sz="8000" dirty="0">
                <a:solidFill>
                  <a:schemeClr val="tx1"/>
                </a:solidFill>
              </a:rPr>
            </a:br>
            <a:r>
              <a:rPr lang="nl-NL" sz="3600" i="1" dirty="0">
                <a:solidFill>
                  <a:schemeClr val="tx1"/>
                </a:solidFill>
              </a:rPr>
              <a:t>Zo </a:t>
            </a:r>
            <a:r>
              <a:rPr lang="nl-NL" sz="3600" i="1">
                <a:solidFill>
                  <a:schemeClr val="tx1"/>
                </a:solidFill>
              </a:rPr>
              <a:t>Gezegd mondeling</a:t>
            </a:r>
            <a:r>
              <a:rPr lang="nl-NL" sz="3600">
                <a:solidFill>
                  <a:schemeClr val="tx1"/>
                </a:solidFill>
              </a:rPr>
              <a:t>, </a:t>
            </a:r>
            <a:r>
              <a:rPr lang="nl-NL" sz="3600" dirty="0">
                <a:solidFill>
                  <a:schemeClr val="tx1"/>
                </a:solidFill>
              </a:rPr>
              <a:t>p. 23-44</a:t>
            </a:r>
            <a:endParaRPr lang="nl-NL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59927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98EC93F-458A-4F8F-B5E1-E303D30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5" y="223861"/>
            <a:ext cx="5291839" cy="3880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88F5D37-7DA4-4CF1-8290-37610ED8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4462">
            <a:off x="6586989" y="817495"/>
            <a:ext cx="2032878" cy="32439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5D78754-5AE0-442D-8240-CB660082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8737">
            <a:off x="7708938" y="986934"/>
            <a:ext cx="1975206" cy="31286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Pijl: links 9">
            <a:extLst>
              <a:ext uri="{FF2B5EF4-FFF2-40B4-BE49-F238E27FC236}">
                <a16:creationId xmlns:a16="http://schemas.microsoft.com/office/drawing/2014/main" id="{B7668807-B55B-4AAA-9E07-6E6B91AC08A2}"/>
              </a:ext>
            </a:extLst>
          </p:cNvPr>
          <p:cNvSpPr/>
          <p:nvPr/>
        </p:nvSpPr>
        <p:spPr>
          <a:xfrm rot="12250740">
            <a:off x="5664643" y="1815108"/>
            <a:ext cx="1877249" cy="698184"/>
          </a:xfrm>
          <a:prstGeom prst="leftArrow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" name="Tijdelijke aanduiding voor inhoud 17">
            <a:extLst>
              <a:ext uri="{FF2B5EF4-FFF2-40B4-BE49-F238E27FC236}">
                <a16:creationId xmlns:a16="http://schemas.microsoft.com/office/drawing/2014/main" id="{1F2E09EC-537B-4106-98F4-C9315D58D7E1}"/>
              </a:ext>
            </a:extLst>
          </p:cNvPr>
          <p:cNvSpPr txBox="1">
            <a:spLocks/>
          </p:cNvSpPr>
          <p:nvPr/>
        </p:nvSpPr>
        <p:spPr>
          <a:xfrm>
            <a:off x="7979080" y="3429000"/>
            <a:ext cx="4660230" cy="425196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bloemenkraam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groente- en fruitkraam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viskraam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broodkraam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vleeskraam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kledingkraam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snoepkraam</a:t>
            </a:r>
          </a:p>
          <a:p>
            <a:pPr marL="914400" marR="0" lvl="1" indent="-457200" algn="l" defTabSz="914400" rtl="0" eaLnBrk="1" fontAlgn="auto" latinLnBrk="0" hangingPunct="1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Het zuivelkraam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8FC3CE3-BD46-4904-9DB5-D566E0CD0D71}"/>
              </a:ext>
            </a:extLst>
          </p:cNvPr>
          <p:cNvSpPr txBox="1"/>
          <p:nvPr/>
        </p:nvSpPr>
        <p:spPr>
          <a:xfrm>
            <a:off x="5834937" y="188248"/>
            <a:ext cx="618025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35, p. 205 + 206</a:t>
            </a:r>
          </a:p>
        </p:txBody>
      </p:sp>
    </p:spTree>
    <p:extLst>
      <p:ext uri="{BB962C8B-B14F-4D97-AF65-F5344CB8AC3E}">
        <p14:creationId xmlns:p14="http://schemas.microsoft.com/office/powerpoint/2010/main" val="100532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98EC93F-458A-4F8F-B5E1-E303D30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5" y="223862"/>
            <a:ext cx="2564335" cy="1880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88F5D37-7DA4-4CF1-8290-37610ED8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4462">
            <a:off x="2361646" y="319367"/>
            <a:ext cx="1134282" cy="1810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5D78754-5AE0-442D-8240-CB660082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8737">
            <a:off x="3336303" y="332763"/>
            <a:ext cx="1102104" cy="1745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2E0C71B-2D76-4B42-A811-E63E24255D8F}"/>
              </a:ext>
            </a:extLst>
          </p:cNvPr>
          <p:cNvSpPr txBox="1"/>
          <p:nvPr/>
        </p:nvSpPr>
        <p:spPr>
          <a:xfrm>
            <a:off x="603773" y="2470974"/>
            <a:ext cx="11158167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[begroeten + helpen?]: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[product?]: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[extra?]: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[negatief + betalen]: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[€3]: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Klant: betaal ALTIJD met het grootste biljet eerst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[passen? /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Kleiners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[positief / Negatief]: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[bedanken + afscheid]: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[bedanken + afscheid]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122" name="Picture 2" descr="Hollandse Maribelle appels, product en prijs van 1 kg">
            <a:extLst>
              <a:ext uri="{FF2B5EF4-FFF2-40B4-BE49-F238E27FC236}">
                <a16:creationId xmlns:a16="http://schemas.microsoft.com/office/drawing/2014/main" id="{1DA1C6A5-BC05-42C0-B5F6-2B14C82E7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66" y="242705"/>
            <a:ext cx="21971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6368A53-A05B-4213-806E-1573F5D89F51}"/>
              </a:ext>
            </a:extLst>
          </p:cNvPr>
          <p:cNvSpPr txBox="1"/>
          <p:nvPr/>
        </p:nvSpPr>
        <p:spPr>
          <a:xfrm>
            <a:off x="7134125" y="766670"/>
            <a:ext cx="1839593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 kilogram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C5205A9-AAC8-413C-847D-04C09A1DB2C8}"/>
              </a:ext>
            </a:extLst>
          </p:cNvPr>
          <p:cNvSpPr txBox="1"/>
          <p:nvPr/>
        </p:nvSpPr>
        <p:spPr>
          <a:xfrm>
            <a:off x="9450855" y="188248"/>
            <a:ext cx="2564335" cy="138499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35, p. 205 + 206</a:t>
            </a:r>
          </a:p>
        </p:txBody>
      </p:sp>
    </p:spTree>
    <p:extLst>
      <p:ext uri="{BB962C8B-B14F-4D97-AF65-F5344CB8AC3E}">
        <p14:creationId xmlns:p14="http://schemas.microsoft.com/office/powerpoint/2010/main" val="2766790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98EC93F-458A-4F8F-B5E1-E303D30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5" y="223862"/>
            <a:ext cx="2564335" cy="1880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88F5D37-7DA4-4CF1-8290-37610ED8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4462">
            <a:off x="2361646" y="319367"/>
            <a:ext cx="1134282" cy="1810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5D78754-5AE0-442D-8240-CB660082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8737">
            <a:off x="3336303" y="332763"/>
            <a:ext cx="1102104" cy="1745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2E0C71B-2D76-4B42-A811-E63E24255D8F}"/>
              </a:ext>
            </a:extLst>
          </p:cNvPr>
          <p:cNvSpPr txBox="1"/>
          <p:nvPr/>
        </p:nvSpPr>
        <p:spPr>
          <a:xfrm>
            <a:off x="603773" y="2470974"/>
            <a:ext cx="7866459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[begroeten + helpen?]: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[product?]: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[extra?]: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[negatief + betalen]: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[€3]: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Klant: betaal ALTIJD met het grootste biljet eerst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[passen? /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Kleiners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[positief / Negatief]: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[bedanken + afscheid]: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[bedanken + afscheid]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5122" name="Picture 2" descr="Hollandse Maribelle appels, product en prijs van 1 kg">
            <a:extLst>
              <a:ext uri="{FF2B5EF4-FFF2-40B4-BE49-F238E27FC236}">
                <a16:creationId xmlns:a16="http://schemas.microsoft.com/office/drawing/2014/main" id="{1DA1C6A5-BC05-42C0-B5F6-2B14C82E7C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166" y="242705"/>
            <a:ext cx="21971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D6368A53-A05B-4213-806E-1573F5D89F51}"/>
              </a:ext>
            </a:extLst>
          </p:cNvPr>
          <p:cNvSpPr txBox="1"/>
          <p:nvPr/>
        </p:nvSpPr>
        <p:spPr>
          <a:xfrm>
            <a:off x="7134125" y="766670"/>
            <a:ext cx="1839593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 kilogram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CC5205A9-AAC8-413C-847D-04C09A1DB2C8}"/>
              </a:ext>
            </a:extLst>
          </p:cNvPr>
          <p:cNvSpPr txBox="1"/>
          <p:nvPr/>
        </p:nvSpPr>
        <p:spPr>
          <a:xfrm>
            <a:off x="9450855" y="188248"/>
            <a:ext cx="2564335" cy="138499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35, p. 205 + 206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3AC71108-F451-499E-A747-8201F9EF4614}"/>
              </a:ext>
            </a:extLst>
          </p:cNvPr>
          <p:cNvSpPr txBox="1"/>
          <p:nvPr/>
        </p:nvSpPr>
        <p:spPr>
          <a:xfrm>
            <a:off x="603771" y="2470974"/>
            <a:ext cx="11885007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[begroeten + helpen?]: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Goedendag, kan ik u helpen?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[product?]: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Voor mij 1 kilo appelen, alstublieft.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[extra?]: 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Is dat alles? Nog iets anders/extra? Mag het wat meer zijn?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[negatief + betalen]: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Nee, dat is alles.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[€3]: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Dat kost dan 3 euro.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Klant: betaal ALTIJD met het grootste biljet eerst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[passen? /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Kleiners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?]: 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Kunt u passen, alstublieft? Hebt u niets </a:t>
            </a:r>
            <a:r>
              <a:rPr kumimoji="0" lang="nl-BE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kleiners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?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[positief / Negatief]: 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Ja, hier is 3 euro. / Nee, sorry, ik heb niets </a:t>
            </a:r>
            <a:r>
              <a:rPr kumimoji="0" lang="nl-BE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kleiners</a:t>
            </a:r>
            <a:r>
              <a:rPr kumimoji="0" lang="nl-BE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/ alleen maar …</a:t>
            </a:r>
            <a:endParaRPr kumimoji="0" lang="nl-BE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[bedanken + afscheid]: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Danku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tot ziens.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[bedanken + afscheid]: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Danku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, tot ziens!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77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98EC93F-458A-4F8F-B5E1-E303D30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5" y="223862"/>
            <a:ext cx="2564335" cy="1880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88F5D37-7DA4-4CF1-8290-37610ED8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4462">
            <a:off x="2361646" y="319367"/>
            <a:ext cx="1134282" cy="1810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5D78754-5AE0-442D-8240-CB660082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8737">
            <a:off x="3336303" y="332763"/>
            <a:ext cx="1102104" cy="1745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2E0C71B-2D76-4B42-A811-E63E24255D8F}"/>
              </a:ext>
            </a:extLst>
          </p:cNvPr>
          <p:cNvSpPr txBox="1"/>
          <p:nvPr/>
        </p:nvSpPr>
        <p:spPr>
          <a:xfrm>
            <a:off x="603773" y="2470974"/>
            <a:ext cx="11158167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[begroeten + helpen?]: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[product?]: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[extra?]: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[negatief + betalen]: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[€3]: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Klant: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betaal ALTIJD met het grootste biljet eerst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[passen? /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Kleiners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[positief / Negatief]: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[bedanken + afscheid]: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[bedanken + afscheid]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6146" name="Picture 2" descr="Rundergehakt V2 Europa, bak 1 kg - Select. Quality - Bidfood">
            <a:extLst>
              <a:ext uri="{FF2B5EF4-FFF2-40B4-BE49-F238E27FC236}">
                <a16:creationId xmlns:a16="http://schemas.microsoft.com/office/drawing/2014/main" id="{987CAC6E-1508-49CA-A728-4ED11FBB2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848" y="364691"/>
            <a:ext cx="3494835" cy="264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A9B348BA-95FF-4086-8538-D43608257759}"/>
              </a:ext>
            </a:extLst>
          </p:cNvPr>
          <p:cNvSpPr txBox="1"/>
          <p:nvPr/>
        </p:nvSpPr>
        <p:spPr>
          <a:xfrm>
            <a:off x="7134125" y="766670"/>
            <a:ext cx="1839593" cy="55399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1 kilogram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93DA5D6E-CB63-45F1-8122-87CB6A561632}"/>
              </a:ext>
            </a:extLst>
          </p:cNvPr>
          <p:cNvSpPr txBox="1"/>
          <p:nvPr/>
        </p:nvSpPr>
        <p:spPr>
          <a:xfrm>
            <a:off x="9450855" y="188248"/>
            <a:ext cx="2564335" cy="138499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35, p. 205 + 206</a:t>
            </a:r>
          </a:p>
        </p:txBody>
      </p:sp>
    </p:spTree>
    <p:extLst>
      <p:ext uri="{BB962C8B-B14F-4D97-AF65-F5344CB8AC3E}">
        <p14:creationId xmlns:p14="http://schemas.microsoft.com/office/powerpoint/2010/main" val="2429793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98EC93F-458A-4F8F-B5E1-E303D30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5" y="223862"/>
            <a:ext cx="2564335" cy="1880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88F5D37-7DA4-4CF1-8290-37610ED8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4462">
            <a:off x="2361646" y="319367"/>
            <a:ext cx="1134282" cy="1810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5D78754-5AE0-442D-8240-CB660082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8737">
            <a:off x="3336303" y="332763"/>
            <a:ext cx="1102104" cy="1745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2E0C71B-2D76-4B42-A811-E63E24255D8F}"/>
              </a:ext>
            </a:extLst>
          </p:cNvPr>
          <p:cNvSpPr txBox="1"/>
          <p:nvPr/>
        </p:nvSpPr>
        <p:spPr>
          <a:xfrm>
            <a:off x="603773" y="2470974"/>
            <a:ext cx="11158167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[begroeten + helpen?]: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[product?]: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[extra?]: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[negatief + betalen]: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[€3]: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Klant: betaal ALTIJD met het grootste biljet eerst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[passen? /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Kleiners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[positief / Negatief]: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[bedanken + afscheid]: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[bedanken + afscheid]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7170" name="Picture 2" descr="Bio Bake-off stokbrood bruin (1) | Zonnemaire Biologische bakkerij">
            <a:extLst>
              <a:ext uri="{FF2B5EF4-FFF2-40B4-BE49-F238E27FC236}">
                <a16:creationId xmlns:a16="http://schemas.microsoft.com/office/drawing/2014/main" id="{A1EB5AC3-8F6E-4C41-BB0A-5D7379A16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5540" y="95210"/>
            <a:ext cx="3138422" cy="3138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2B34F669-E392-4CEA-B92D-B4668DEF7FC1}"/>
              </a:ext>
            </a:extLst>
          </p:cNvPr>
          <p:cNvSpPr txBox="1"/>
          <p:nvPr/>
        </p:nvSpPr>
        <p:spPr>
          <a:xfrm>
            <a:off x="9450855" y="188248"/>
            <a:ext cx="2564335" cy="138499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35, p. 205 + 206</a:t>
            </a:r>
          </a:p>
        </p:txBody>
      </p:sp>
    </p:spTree>
    <p:extLst>
      <p:ext uri="{BB962C8B-B14F-4D97-AF65-F5344CB8AC3E}">
        <p14:creationId xmlns:p14="http://schemas.microsoft.com/office/powerpoint/2010/main" val="2908199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>
            <a:extLst>
              <a:ext uri="{FF2B5EF4-FFF2-40B4-BE49-F238E27FC236}">
                <a16:creationId xmlns:a16="http://schemas.microsoft.com/office/drawing/2014/main" id="{798EC93F-458A-4F8F-B5E1-E303D300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65" y="223862"/>
            <a:ext cx="2564335" cy="18805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Afbeelding 3">
            <a:extLst>
              <a:ext uri="{FF2B5EF4-FFF2-40B4-BE49-F238E27FC236}">
                <a16:creationId xmlns:a16="http://schemas.microsoft.com/office/drawing/2014/main" id="{B88F5D37-7DA4-4CF1-8290-37610ED8DD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904462">
            <a:off x="2361646" y="319367"/>
            <a:ext cx="1134282" cy="181002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05D78754-5AE0-442D-8240-CB66008207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668737">
            <a:off x="3336303" y="332763"/>
            <a:ext cx="1102104" cy="17456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2E0C71B-2D76-4B42-A811-E63E24255D8F}"/>
              </a:ext>
            </a:extLst>
          </p:cNvPr>
          <p:cNvSpPr txBox="1"/>
          <p:nvPr/>
        </p:nvSpPr>
        <p:spPr>
          <a:xfrm>
            <a:off x="603773" y="2470974"/>
            <a:ext cx="11158167" cy="478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[begroeten + helpen?]: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[product?]: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[extra?]: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[negatief + betalen]: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[€3]: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Klant: betaal ALTIJD met het grootste biljet eerst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[passen? / </a:t>
            </a:r>
            <a:r>
              <a:rPr kumimoji="0" lang="nl-BE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Kleiners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?]: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[positief / Negatief]: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Verkoper [bedanken + afscheid]: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Klant [bedanken + afscheid]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endParaRPr kumimoji="0" lang="nl-BE" sz="2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8194" name="Picture 2" descr="Kleding op kantoor steeds informeler - Management Support">
            <a:extLst>
              <a:ext uri="{FF2B5EF4-FFF2-40B4-BE49-F238E27FC236}">
                <a16:creationId xmlns:a16="http://schemas.microsoft.com/office/drawing/2014/main" id="{8B69EE12-CE48-4E53-B3B7-F99205090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4087" y="2038037"/>
            <a:ext cx="3807913" cy="380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39085094-0AF3-458E-A7A1-5AF4335AB866}"/>
              </a:ext>
            </a:extLst>
          </p:cNvPr>
          <p:cNvSpPr txBox="1"/>
          <p:nvPr/>
        </p:nvSpPr>
        <p:spPr>
          <a:xfrm>
            <a:off x="9450855" y="188248"/>
            <a:ext cx="2564335" cy="138499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35, p. 205 + 206</a:t>
            </a:r>
          </a:p>
        </p:txBody>
      </p:sp>
    </p:spTree>
    <p:extLst>
      <p:ext uri="{BB962C8B-B14F-4D97-AF65-F5344CB8AC3E}">
        <p14:creationId xmlns:p14="http://schemas.microsoft.com/office/powerpoint/2010/main" val="5354519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6EE1E-4E6F-4327-9B0B-6E89F97D4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682" y="311451"/>
            <a:ext cx="10772775" cy="1658198"/>
          </a:xfrm>
        </p:spPr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Uitspraak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9DBDD9C-91DE-455A-B051-601685D40D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8" t="27885" r="57275" b="23679"/>
          <a:stretch/>
        </p:blipFill>
        <p:spPr>
          <a:xfrm>
            <a:off x="3117315" y="1631853"/>
            <a:ext cx="5957370" cy="505733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B23E243E-A677-4BB6-8753-DCD9CD3B9820}"/>
              </a:ext>
            </a:extLst>
          </p:cNvPr>
          <p:cNvSpPr txBox="1"/>
          <p:nvPr/>
        </p:nvSpPr>
        <p:spPr>
          <a:xfrm>
            <a:off x="7751298" y="126026"/>
            <a:ext cx="4304717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Zo Gezegd mondeling </a:t>
            </a:r>
            <a:r>
              <a:rPr lang="nl-BE" sz="2800" dirty="0">
                <a:solidFill>
                  <a:schemeClr val="bg1"/>
                </a:solidFill>
              </a:rPr>
              <a:t>p. 45</a:t>
            </a:r>
          </a:p>
        </p:txBody>
      </p:sp>
    </p:spTree>
    <p:extLst>
      <p:ext uri="{BB962C8B-B14F-4D97-AF65-F5344CB8AC3E}">
        <p14:creationId xmlns:p14="http://schemas.microsoft.com/office/powerpoint/2010/main" val="24192387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03CDCE-2200-D24C-B48F-8EF2B5EE3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voor weer is het vandaag?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D9867560-4B6A-CD4F-8036-69A6D81C26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28" y="1776388"/>
            <a:ext cx="9032928" cy="4582079"/>
          </a:xfrm>
          <a:prstGeom prst="rect">
            <a:avLst/>
          </a:prstGeom>
        </p:spPr>
      </p:pic>
      <p:sp>
        <p:nvSpPr>
          <p:cNvPr id="6" name="Rechthoek 5">
            <a:extLst>
              <a:ext uri="{FF2B5EF4-FFF2-40B4-BE49-F238E27FC236}">
                <a16:creationId xmlns:a16="http://schemas.microsoft.com/office/drawing/2014/main" id="{CDE0C7BA-1FA2-0243-BCCF-E0006DF08BF8}"/>
              </a:ext>
            </a:extLst>
          </p:cNvPr>
          <p:cNvSpPr/>
          <p:nvPr/>
        </p:nvSpPr>
        <p:spPr>
          <a:xfrm>
            <a:off x="5944892" y="2157731"/>
            <a:ext cx="4516464" cy="37936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891259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E8059-E818-DF45-B9DE-774DC5D1B6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C3FA49A-754C-C44A-A715-5BCDA7F19F0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262"/>
          <a:stretch/>
        </p:blipFill>
        <p:spPr bwMode="auto">
          <a:xfrm>
            <a:off x="1645920" y="1772529"/>
            <a:ext cx="8683714" cy="48885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A73B640D-E0A0-43BA-B30B-092CE9746FE0}"/>
              </a:ext>
            </a:extLst>
          </p:cNvPr>
          <p:cNvSpPr/>
          <p:nvPr/>
        </p:nvSpPr>
        <p:spPr>
          <a:xfrm>
            <a:off x="1645920" y="3305908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5" name="Rechthoek 4">
            <a:extLst>
              <a:ext uri="{FF2B5EF4-FFF2-40B4-BE49-F238E27FC236}">
                <a16:creationId xmlns:a16="http://schemas.microsoft.com/office/drawing/2014/main" id="{9D5B6BE8-7662-4AC5-9391-3DFDB1301EAC}"/>
              </a:ext>
            </a:extLst>
          </p:cNvPr>
          <p:cNvSpPr/>
          <p:nvPr/>
        </p:nvSpPr>
        <p:spPr>
          <a:xfrm>
            <a:off x="4503274" y="3458308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79F1D4C3-B231-412F-91F0-3E83FFEF989F}"/>
              </a:ext>
            </a:extLst>
          </p:cNvPr>
          <p:cNvSpPr/>
          <p:nvPr/>
        </p:nvSpPr>
        <p:spPr>
          <a:xfrm>
            <a:off x="8218757" y="3458308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C4C6DB58-7928-4FBF-B477-F97A54601CD6}"/>
              </a:ext>
            </a:extLst>
          </p:cNvPr>
          <p:cNvSpPr/>
          <p:nvPr/>
        </p:nvSpPr>
        <p:spPr>
          <a:xfrm>
            <a:off x="1533379" y="5800449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EE29D3E3-0DA7-4BC1-AD89-99821CEC97B7}"/>
              </a:ext>
            </a:extLst>
          </p:cNvPr>
          <p:cNvSpPr/>
          <p:nvPr/>
        </p:nvSpPr>
        <p:spPr>
          <a:xfrm>
            <a:off x="4327353" y="5951869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98D2789A-0B71-4396-9BB1-F2366E0AF363}"/>
              </a:ext>
            </a:extLst>
          </p:cNvPr>
          <p:cNvSpPr/>
          <p:nvPr/>
        </p:nvSpPr>
        <p:spPr>
          <a:xfrm>
            <a:off x="7866915" y="5951868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66332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6E8059-E818-DF45-B9DE-774DC5D1B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143" y="587643"/>
            <a:ext cx="10515600" cy="1325563"/>
          </a:xfrm>
        </p:spPr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3C3FA49A-754C-C44A-A715-5BCDA7F19F0A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2" t="50213" r="-1342"/>
          <a:stretch/>
        </p:blipFill>
        <p:spPr bwMode="auto">
          <a:xfrm>
            <a:off x="1969476" y="1716258"/>
            <a:ext cx="8682479" cy="51417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Rechthoek 4">
            <a:extLst>
              <a:ext uri="{FF2B5EF4-FFF2-40B4-BE49-F238E27FC236}">
                <a16:creationId xmlns:a16="http://schemas.microsoft.com/office/drawing/2014/main" id="{2FBDA964-97D5-426E-B467-9B2F2880AD91}"/>
              </a:ext>
            </a:extLst>
          </p:cNvPr>
          <p:cNvSpPr/>
          <p:nvPr/>
        </p:nvSpPr>
        <p:spPr>
          <a:xfrm>
            <a:off x="1688123" y="3351627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18CF5B7E-B8D7-4A99-B8B9-1D863A963A22}"/>
              </a:ext>
            </a:extLst>
          </p:cNvPr>
          <p:cNvSpPr/>
          <p:nvPr/>
        </p:nvSpPr>
        <p:spPr>
          <a:xfrm>
            <a:off x="4762714" y="3351626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FABC1F0D-25D9-443C-95F0-C0ACBB88186A}"/>
              </a:ext>
            </a:extLst>
          </p:cNvPr>
          <p:cNvSpPr/>
          <p:nvPr/>
        </p:nvSpPr>
        <p:spPr>
          <a:xfrm>
            <a:off x="8145194" y="3351625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DECFBA68-BA0D-4186-88DD-AD986D0EA55F}"/>
              </a:ext>
            </a:extLst>
          </p:cNvPr>
          <p:cNvSpPr/>
          <p:nvPr/>
        </p:nvSpPr>
        <p:spPr>
          <a:xfrm>
            <a:off x="1688123" y="5837458"/>
            <a:ext cx="1716258" cy="93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9" name="Rechthoek 8">
            <a:extLst>
              <a:ext uri="{FF2B5EF4-FFF2-40B4-BE49-F238E27FC236}">
                <a16:creationId xmlns:a16="http://schemas.microsoft.com/office/drawing/2014/main" id="{147DA570-065C-446A-8BA4-619EF48F0D07}"/>
              </a:ext>
            </a:extLst>
          </p:cNvPr>
          <p:cNvSpPr/>
          <p:nvPr/>
        </p:nvSpPr>
        <p:spPr>
          <a:xfrm>
            <a:off x="4762714" y="5958950"/>
            <a:ext cx="1716258" cy="6893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0" name="Rechthoek 9">
            <a:extLst>
              <a:ext uri="{FF2B5EF4-FFF2-40B4-BE49-F238E27FC236}">
                <a16:creationId xmlns:a16="http://schemas.microsoft.com/office/drawing/2014/main" id="{2B0B9DC8-D458-40D4-9D2A-8CB1DEE6DAA7}"/>
              </a:ext>
            </a:extLst>
          </p:cNvPr>
          <p:cNvSpPr/>
          <p:nvPr/>
        </p:nvSpPr>
        <p:spPr>
          <a:xfrm>
            <a:off x="8101234" y="5837458"/>
            <a:ext cx="1716258" cy="93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22857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arkt – Wikipedia">
            <a:extLst>
              <a:ext uri="{FF2B5EF4-FFF2-40B4-BE49-F238E27FC236}">
                <a16:creationId xmlns:a16="http://schemas.microsoft.com/office/drawing/2014/main" id="{5A5E7217-097A-A94A-BDCF-22B2E09B70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3" r="9091" b="19037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7D062B66-BB7A-4F17-8247-C2C101C138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14537" cy="68580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8F59DF3-A35A-4282-9F0F-3B9B83E43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5" y="499533"/>
            <a:ext cx="7214566" cy="1658198"/>
          </a:xfrm>
        </p:spPr>
        <p:txBody>
          <a:bodyPr>
            <a:normAutofit/>
          </a:bodyPr>
          <a:lstStyle/>
          <a:p>
            <a:r>
              <a:rPr lang="nl-BE">
                <a:solidFill>
                  <a:srgbClr val="FFFFFF"/>
                </a:solidFill>
              </a:rPr>
              <a:t>Naar de markt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0CF54EC-BB40-4051-AA94-78E7D363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157730"/>
            <a:ext cx="6638543" cy="3718681"/>
          </a:xfrm>
        </p:spPr>
        <p:txBody>
          <a:bodyPr>
            <a:normAutofit/>
          </a:bodyPr>
          <a:lstStyle/>
          <a:p>
            <a:pPr marL="365125" lvl="0" indent="-365125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FFFFFF"/>
                </a:solidFill>
              </a:rPr>
              <a:t>Wie gaat er graag naar de markt? Waarom?</a:t>
            </a:r>
          </a:p>
          <a:p>
            <a:pPr marL="365125" lvl="0" indent="-365125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FFFFFF"/>
                </a:solidFill>
              </a:rPr>
              <a:t>Wie gaat er niet graag naar de markt? Waarom niet?</a:t>
            </a:r>
          </a:p>
          <a:p>
            <a:pPr marL="365125" lvl="0" indent="-365125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FFFFFF"/>
                </a:solidFill>
              </a:rPr>
              <a:t>Wat koop je meestal op de markt? Wat koop je nooit op de markt? Waarom (niet)?</a:t>
            </a:r>
          </a:p>
          <a:p>
            <a:pPr marL="365125" lvl="0" indent="-365125">
              <a:buFont typeface="Arial" panose="020B0604020202020204" pitchFamily="34" charset="0"/>
              <a:buChar char="•"/>
            </a:pPr>
            <a:r>
              <a:rPr lang="nl-BE">
                <a:solidFill>
                  <a:srgbClr val="FFFFFF"/>
                </a:solidFill>
              </a:rPr>
              <a:t>Wanneer is er markt in jouw buurt?</a:t>
            </a:r>
          </a:p>
          <a:p>
            <a:endParaRPr lang="nl-B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57713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FB4BB-4A03-8943-BC86-FADD79C1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 grammaticaal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4CBD3-DB61-3F45-8BAD-2BEB1031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Het regent. </a:t>
            </a:r>
          </a:p>
          <a:p>
            <a:r>
              <a:rPr lang="nl-BE" dirty="0"/>
              <a:t>Het is warm.</a:t>
            </a:r>
          </a:p>
          <a:p>
            <a:r>
              <a:rPr lang="nl-BE" dirty="0"/>
              <a:t>Er is wind.</a:t>
            </a:r>
          </a:p>
          <a:p>
            <a:r>
              <a:rPr lang="nl-BE" dirty="0"/>
              <a:t>De zon schijnt.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1A224-4F40-9640-B0BA-6BF2AA7A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6" y="1690688"/>
            <a:ext cx="6094840" cy="42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9343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FB4BB-4A03-8943-BC86-FADD79C1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 grammaticaal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4CBD3-DB61-3F45-8BAD-2BEB1031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regent</a:t>
            </a:r>
            <a:r>
              <a:rPr lang="nl-BE" dirty="0"/>
              <a:t>. </a:t>
            </a:r>
          </a:p>
          <a:p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warm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Er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wind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De zon </a:t>
            </a:r>
            <a:r>
              <a:rPr lang="nl-BE" dirty="0">
                <a:highlight>
                  <a:srgbClr val="FF0000"/>
                </a:highlight>
              </a:rPr>
              <a:t>schijnt</a:t>
            </a:r>
            <a:r>
              <a:rPr lang="nl-BE" dirty="0"/>
              <a:t>.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1A224-4F40-9640-B0BA-6BF2AA7A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6" y="1690688"/>
            <a:ext cx="6094840" cy="42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8332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7E9F09E-1A47-124B-B347-01F76E4D64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599" y="485812"/>
            <a:ext cx="10515600" cy="1325563"/>
          </a:xfrm>
        </p:spPr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</a:t>
            </a:r>
          </a:p>
        </p:txBody>
      </p:sp>
      <p:graphicFrame>
        <p:nvGraphicFramePr>
          <p:cNvPr id="4" name="Tijdelijke aanduiding voor inhoud 3">
            <a:extLst>
              <a:ext uri="{FF2B5EF4-FFF2-40B4-BE49-F238E27FC236}">
                <a16:creationId xmlns:a16="http://schemas.microsoft.com/office/drawing/2014/main" id="{45C9A455-4960-CB42-AA96-C5FD6730509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09599" y="1642563"/>
          <a:ext cx="10972801" cy="5172518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96778">
                  <a:extLst>
                    <a:ext uri="{9D8B030D-6E8A-4147-A177-3AD203B41FA5}">
                      <a16:colId xmlns:a16="http://schemas.microsoft.com/office/drawing/2014/main" val="3588167650"/>
                    </a:ext>
                  </a:extLst>
                </a:gridCol>
                <a:gridCol w="2857852">
                  <a:extLst>
                    <a:ext uri="{9D8B030D-6E8A-4147-A177-3AD203B41FA5}">
                      <a16:colId xmlns:a16="http://schemas.microsoft.com/office/drawing/2014/main" val="1982926800"/>
                    </a:ext>
                  </a:extLst>
                </a:gridCol>
                <a:gridCol w="3060288">
                  <a:extLst>
                    <a:ext uri="{9D8B030D-6E8A-4147-A177-3AD203B41FA5}">
                      <a16:colId xmlns:a16="http://schemas.microsoft.com/office/drawing/2014/main" val="393783660"/>
                    </a:ext>
                  </a:extLst>
                </a:gridCol>
                <a:gridCol w="2757883">
                  <a:extLst>
                    <a:ext uri="{9D8B030D-6E8A-4147-A177-3AD203B41FA5}">
                      <a16:colId xmlns:a16="http://schemas.microsoft.com/office/drawing/2014/main" val="4113987148"/>
                    </a:ext>
                  </a:extLst>
                </a:gridCol>
              </a:tblGrid>
              <a:tr h="112769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… (verbum1)</a:t>
                      </a:r>
                      <a:endParaRPr lang="nl-B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is …. (adjectief)</a:t>
                      </a:r>
                      <a:endParaRPr lang="nl-BE" sz="2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is … graden.</a:t>
                      </a:r>
                      <a:endParaRPr lang="nl-BE" sz="2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is … weer</a:t>
                      </a:r>
                      <a:endParaRPr lang="nl-B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>
                          <a:effectLst/>
                        </a:rPr>
                        <a:t>Er is / zijn … (substantief)</a:t>
                      </a:r>
                      <a:endParaRPr lang="nl-B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>
                          <a:effectLst/>
                        </a:rPr>
                        <a:t> </a:t>
                      </a:r>
                      <a:endParaRPr lang="nl-BE" sz="2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3153371"/>
                  </a:ext>
                </a:extLst>
              </a:tr>
              <a:tr h="3935347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regent.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waait.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sneeuwt.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stormt.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vriest.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hagelt.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onweert.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bliksemt.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dondert.</a:t>
                      </a:r>
                      <a:endParaRPr lang="nl-BE" sz="2400" dirty="0">
                        <a:effectLst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Het is warm.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is bewolkt.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is heet.</a:t>
                      </a: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solidFill>
                            <a:srgbClr val="00B050"/>
                          </a:solidFill>
                          <a:effectLst/>
                        </a:rPr>
                        <a:t>Het is koud.</a:t>
                      </a:r>
                      <a:endParaRPr lang="nl-BE" sz="2400" dirty="0">
                        <a:solidFill>
                          <a:srgbClr val="00B050"/>
                        </a:solidFill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 </a:t>
                      </a:r>
                      <a:endParaRPr lang="nl-B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Er is wind</a:t>
                      </a:r>
                      <a:endParaRPr lang="nl-BE" sz="2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 </a:t>
                      </a:r>
                      <a:endParaRPr lang="nl-B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De zon schijnt.</a:t>
                      </a:r>
                      <a:endParaRPr lang="nl-BE" sz="2400" dirty="0">
                        <a:effectLst/>
                      </a:endParaRPr>
                    </a:p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nl-NL" sz="2400" dirty="0">
                          <a:effectLst/>
                        </a:rPr>
                        <a:t>De wind waait.</a:t>
                      </a:r>
                      <a:endParaRPr lang="nl-BE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5268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266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FB4BB-4A03-8943-BC86-FADD79C1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 grammaticaal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4CBD3-DB61-3F45-8BAD-2BEB1031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regent </a:t>
            </a:r>
            <a:r>
              <a:rPr lang="nl-BE" dirty="0">
                <a:highlight>
                  <a:srgbClr val="00FFFF"/>
                </a:highlight>
              </a:rPr>
              <a:t>vandaag</a:t>
            </a:r>
            <a:r>
              <a:rPr lang="nl-BE" dirty="0"/>
              <a:t>. </a:t>
            </a:r>
          </a:p>
          <a:p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warm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vandaag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Er</a:t>
            </a:r>
            <a:r>
              <a:rPr lang="nl-BE" dirty="0"/>
              <a:t> </a:t>
            </a:r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wind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vandaag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00FF00"/>
                </a:highlight>
              </a:rPr>
              <a:t>De zon </a:t>
            </a:r>
            <a:r>
              <a:rPr lang="nl-BE" dirty="0">
                <a:highlight>
                  <a:srgbClr val="FF0000"/>
                </a:highlight>
              </a:rPr>
              <a:t>schijnt </a:t>
            </a:r>
            <a:r>
              <a:rPr lang="nl-BE" dirty="0">
                <a:highlight>
                  <a:srgbClr val="00FFFF"/>
                </a:highlight>
              </a:rPr>
              <a:t>vandaag</a:t>
            </a:r>
            <a:r>
              <a:rPr lang="nl-BE" dirty="0"/>
              <a:t>.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1A224-4F40-9640-B0BA-6BF2AA7A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6" y="1690688"/>
            <a:ext cx="6094840" cy="421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148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FB4BB-4A03-8943-BC86-FADD79C1D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weer grammaticaal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BD4CBD3-DB61-3F45-8BAD-2BEB103159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BE" dirty="0">
                <a:highlight>
                  <a:srgbClr val="00FFFF"/>
                </a:highlight>
              </a:rPr>
              <a:t>Vandaag…</a:t>
            </a:r>
          </a:p>
          <a:p>
            <a:r>
              <a:rPr lang="nl-BE" dirty="0">
                <a:highlight>
                  <a:srgbClr val="FF0000"/>
                </a:highlight>
              </a:rPr>
              <a:t>Regent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. </a:t>
            </a:r>
          </a:p>
          <a:p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het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warm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FF0000"/>
                </a:highlight>
              </a:rPr>
              <a:t>Is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er</a:t>
            </a:r>
            <a:r>
              <a:rPr lang="nl-BE" dirty="0"/>
              <a:t> </a:t>
            </a:r>
            <a:r>
              <a:rPr lang="nl-BE" dirty="0">
                <a:highlight>
                  <a:srgbClr val="00FFFF"/>
                </a:highlight>
              </a:rPr>
              <a:t>wind</a:t>
            </a:r>
            <a:r>
              <a:rPr lang="nl-BE" dirty="0"/>
              <a:t>.</a:t>
            </a:r>
          </a:p>
          <a:p>
            <a:r>
              <a:rPr lang="nl-BE" dirty="0">
                <a:highlight>
                  <a:srgbClr val="FF0000"/>
                </a:highlight>
              </a:rPr>
              <a:t>Schijnt</a:t>
            </a:r>
            <a:r>
              <a:rPr lang="nl-BE" dirty="0"/>
              <a:t> </a:t>
            </a:r>
            <a:r>
              <a:rPr lang="nl-BE" dirty="0">
                <a:highlight>
                  <a:srgbClr val="00FF00"/>
                </a:highlight>
              </a:rPr>
              <a:t>de zon</a:t>
            </a:r>
            <a:r>
              <a:rPr lang="nl-BE" dirty="0"/>
              <a:t>.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Verbum1 op 2</a:t>
            </a:r>
            <a:r>
              <a:rPr lang="nl-BE" baseline="30000" dirty="0"/>
              <a:t>e</a:t>
            </a:r>
            <a:r>
              <a:rPr lang="nl-BE" dirty="0"/>
              <a:t> plaats!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C4A1A224-4F40-9640-B0BA-6BF2AA7A7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4506" y="1690688"/>
            <a:ext cx="6094840" cy="4217077"/>
          </a:xfrm>
          <a:prstGeom prst="rect">
            <a:avLst/>
          </a:prstGeom>
        </p:spPr>
      </p:pic>
      <p:sp>
        <p:nvSpPr>
          <p:cNvPr id="6" name="Ring 5">
            <a:extLst>
              <a:ext uri="{FF2B5EF4-FFF2-40B4-BE49-F238E27FC236}">
                <a16:creationId xmlns:a16="http://schemas.microsoft.com/office/drawing/2014/main" id="{B2F63D07-F9D8-7847-BB86-F863E7A7895D}"/>
              </a:ext>
            </a:extLst>
          </p:cNvPr>
          <p:cNvSpPr/>
          <p:nvPr/>
        </p:nvSpPr>
        <p:spPr>
          <a:xfrm>
            <a:off x="5807242" y="1951627"/>
            <a:ext cx="1700463" cy="2727158"/>
          </a:xfrm>
          <a:prstGeom prst="donu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3288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A27371F-8400-334B-A110-C3B66156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Wat voor weer was het/is het/gaat het zijn?</a:t>
            </a:r>
          </a:p>
        </p:txBody>
      </p:sp>
      <p:pic>
        <p:nvPicPr>
          <p:cNvPr id="10" name="Tijdelijke aanduiding voor inhoud 9">
            <a:extLst>
              <a:ext uri="{FF2B5EF4-FFF2-40B4-BE49-F238E27FC236}">
                <a16:creationId xmlns:a16="http://schemas.microsoft.com/office/drawing/2014/main" id="{F105C9C8-0DB4-4341-95C5-FDCCA990F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8"/>
          <a:stretch/>
        </p:blipFill>
        <p:spPr>
          <a:xfrm>
            <a:off x="465336" y="2681207"/>
            <a:ext cx="5783064" cy="3360764"/>
          </a:xfr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BAC3D6BA-5F2B-7E4B-86D1-E4069E64A38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BE"/>
          </a:p>
        </p:txBody>
      </p:sp>
      <p:pic>
        <p:nvPicPr>
          <p:cNvPr id="12" name="Afbeelding 11">
            <a:extLst>
              <a:ext uri="{FF2B5EF4-FFF2-40B4-BE49-F238E27FC236}">
                <a16:creationId xmlns:a16="http://schemas.microsoft.com/office/drawing/2014/main" id="{15DEFE18-DAE9-BF4D-AE0A-3339ABCEAC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7599" y="2477303"/>
            <a:ext cx="6380028" cy="3564668"/>
          </a:xfrm>
          <a:prstGeom prst="rect">
            <a:avLst/>
          </a:prstGeom>
        </p:spPr>
      </p:pic>
      <p:sp>
        <p:nvSpPr>
          <p:cNvPr id="13" name="Tekstvak 12">
            <a:extLst>
              <a:ext uri="{FF2B5EF4-FFF2-40B4-BE49-F238E27FC236}">
                <a16:creationId xmlns:a16="http://schemas.microsoft.com/office/drawing/2014/main" id="{B5CB5005-4E06-E144-B104-B40B197B7BA0}"/>
              </a:ext>
            </a:extLst>
          </p:cNvPr>
          <p:cNvSpPr txBox="1"/>
          <p:nvPr/>
        </p:nvSpPr>
        <p:spPr>
          <a:xfrm>
            <a:off x="2842485" y="2176969"/>
            <a:ext cx="269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highlight>
                  <a:srgbClr val="FFFF00"/>
                </a:highlight>
              </a:rPr>
              <a:t>LEVEL 1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92D3BD04-C2F4-CF44-BBEA-6C9D06BB2E14}"/>
              </a:ext>
            </a:extLst>
          </p:cNvPr>
          <p:cNvSpPr txBox="1"/>
          <p:nvPr/>
        </p:nvSpPr>
        <p:spPr>
          <a:xfrm>
            <a:off x="8303485" y="1973028"/>
            <a:ext cx="2699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highlight>
                  <a:srgbClr val="FFFF00"/>
                </a:highlight>
              </a:rPr>
              <a:t>LEVEL 2</a:t>
            </a:r>
          </a:p>
        </p:txBody>
      </p:sp>
    </p:spTree>
    <p:extLst>
      <p:ext uri="{BB962C8B-B14F-4D97-AF65-F5344CB8AC3E}">
        <p14:creationId xmlns:p14="http://schemas.microsoft.com/office/powerpoint/2010/main" val="1751885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B2775BDD-5B41-894A-9379-890DEF5408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098" y="0"/>
            <a:ext cx="4369803" cy="6863163"/>
          </a:xfrm>
        </p:spPr>
      </p:pic>
      <p:sp>
        <p:nvSpPr>
          <p:cNvPr id="6" name="Ovaal 5">
            <a:extLst>
              <a:ext uri="{FF2B5EF4-FFF2-40B4-BE49-F238E27FC236}">
                <a16:creationId xmlns:a16="http://schemas.microsoft.com/office/drawing/2014/main" id="{501B3299-005F-EF43-85DC-4A24742BF512}"/>
              </a:ext>
            </a:extLst>
          </p:cNvPr>
          <p:cNvSpPr/>
          <p:nvPr/>
        </p:nvSpPr>
        <p:spPr>
          <a:xfrm>
            <a:off x="4326825" y="245175"/>
            <a:ext cx="619933" cy="5424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7" name="Ovaal 6">
            <a:extLst>
              <a:ext uri="{FF2B5EF4-FFF2-40B4-BE49-F238E27FC236}">
                <a16:creationId xmlns:a16="http://schemas.microsoft.com/office/drawing/2014/main" id="{2C433F6D-EE2C-AC44-98E1-4A9EE2A3D961}"/>
              </a:ext>
            </a:extLst>
          </p:cNvPr>
          <p:cNvSpPr/>
          <p:nvPr/>
        </p:nvSpPr>
        <p:spPr>
          <a:xfrm>
            <a:off x="4326825" y="4156775"/>
            <a:ext cx="619933" cy="542440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8" name="Ovale toelichting 7">
            <a:extLst>
              <a:ext uri="{FF2B5EF4-FFF2-40B4-BE49-F238E27FC236}">
                <a16:creationId xmlns:a16="http://schemas.microsoft.com/office/drawing/2014/main" id="{C184AAEE-0029-4346-A066-FBBD61CF6022}"/>
              </a:ext>
            </a:extLst>
          </p:cNvPr>
          <p:cNvSpPr/>
          <p:nvPr/>
        </p:nvSpPr>
        <p:spPr>
          <a:xfrm>
            <a:off x="751382" y="2230895"/>
            <a:ext cx="2755900" cy="2197100"/>
          </a:xfrm>
          <a:prstGeom prst="wedgeEllipseCallou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BE" sz="3200" dirty="0"/>
              <a:t>Amai!</a:t>
            </a:r>
          </a:p>
        </p:txBody>
      </p:sp>
    </p:spTree>
    <p:extLst>
      <p:ext uri="{BB962C8B-B14F-4D97-AF65-F5344CB8AC3E}">
        <p14:creationId xmlns:p14="http://schemas.microsoft.com/office/powerpoint/2010/main" val="58162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9F18E3-892D-4749-AFCE-31DEDEB9EF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</p:spPr>
        <p:txBody>
          <a:bodyPr>
            <a:normAutofit/>
          </a:bodyPr>
          <a:lstStyle/>
          <a:p>
            <a:r>
              <a:rPr lang="nl-BE" dirty="0"/>
              <a:t>Mooi weer vandaag! (praten)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3D88EC-6BE9-624C-823E-F94A2305C9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7756144" cy="3766185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chemeClr val="tx1"/>
                </a:solidFill>
              </a:rPr>
              <a:t>De Belgen kunnen heel lang praten over het weer. En jullie?</a:t>
            </a:r>
          </a:p>
          <a:p>
            <a:r>
              <a:rPr lang="nl-BE" dirty="0">
                <a:solidFill>
                  <a:srgbClr val="AD1F1F"/>
                </a:solidFill>
                <a:hlinkClick r:id="rId3"/>
              </a:rPr>
              <a:t>https://pickerwheel.com/rig?id=rRh8c</a:t>
            </a:r>
            <a:r>
              <a:rPr lang="nl-BE" dirty="0">
                <a:solidFill>
                  <a:srgbClr val="AD1F1F"/>
                </a:solidFill>
              </a:rPr>
              <a:t> </a:t>
            </a:r>
            <a:endParaRPr lang="nl-BE" dirty="0"/>
          </a:p>
          <a:p>
            <a:endParaRPr lang="nl-BE" dirty="0"/>
          </a:p>
        </p:txBody>
      </p:sp>
      <p:pic>
        <p:nvPicPr>
          <p:cNvPr id="5" name="Afbeelding 4" descr="Afbeelding met tekst, accessoire&#10;&#10;Automatisch gegenereerde beschrijving">
            <a:extLst>
              <a:ext uri="{FF2B5EF4-FFF2-40B4-BE49-F238E27FC236}">
                <a16:creationId xmlns:a16="http://schemas.microsoft.com/office/drawing/2014/main" id="{01C0AB20-B1A5-674D-8B7D-D6BF304AAE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9" r="4572" b="3"/>
          <a:stretch/>
        </p:blipFill>
        <p:spPr>
          <a:xfrm>
            <a:off x="7923369" y="2726326"/>
            <a:ext cx="3383936" cy="3440068"/>
          </a:xfrm>
          <a:prstGeom prst="rect">
            <a:avLst/>
          </a:prstGeom>
        </p:spPr>
      </p:pic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F7F6F8ED-C6CD-1649-A879-1A1E2100F0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77" y="3044067"/>
            <a:ext cx="7090905" cy="33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215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42620" y="965199"/>
            <a:ext cx="3411209" cy="4911211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Informatie over een gezin </a:t>
            </a:r>
            <a:r>
              <a:rPr lang="nl-NL" sz="3000" dirty="0">
                <a:solidFill>
                  <a:srgbClr val="00B0F0"/>
                </a:solidFill>
              </a:rPr>
              <a:t>begrijpen en ordenen</a:t>
            </a:r>
            <a:r>
              <a:rPr lang="nl-NL" sz="3000" dirty="0">
                <a:solidFill>
                  <a:schemeClr val="tx1"/>
                </a:solidFill>
              </a:rPr>
              <a:t> in een persoonlijke brief.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Informatie </a:t>
            </a:r>
            <a:r>
              <a:rPr lang="nl-NL" sz="3000" dirty="0">
                <a:solidFill>
                  <a:srgbClr val="00B0F0"/>
                </a:solidFill>
              </a:rPr>
              <a:t>geven</a:t>
            </a:r>
            <a:r>
              <a:rPr lang="nl-NL" sz="3000" dirty="0">
                <a:solidFill>
                  <a:schemeClr val="tx1"/>
                </a:solidFill>
              </a:rPr>
              <a:t> over je gezin en je familie in een persoonlijke brief.</a:t>
            </a:r>
            <a:endParaRPr lang="nl-NL" sz="3000" dirty="0">
              <a:solidFill>
                <a:srgbClr val="00B0F0"/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34746" y="965200"/>
            <a:ext cx="6851057" cy="4911211"/>
          </a:xfrm>
        </p:spPr>
        <p:txBody>
          <a:bodyPr anchor="ctr">
            <a:normAutofit/>
          </a:bodyPr>
          <a:lstStyle/>
          <a:p>
            <a:pPr algn="r"/>
            <a:r>
              <a:rPr lang="nl-NL" sz="8000" dirty="0">
                <a:solidFill>
                  <a:schemeClr val="tx1"/>
                </a:solidFill>
              </a:rPr>
              <a:t>Deel 2 S: Kom jij uit een groot gezin?</a:t>
            </a:r>
            <a:br>
              <a:rPr lang="nl-NL" sz="8000" dirty="0">
                <a:solidFill>
                  <a:schemeClr val="tx1"/>
                </a:solidFill>
              </a:rPr>
            </a:br>
            <a:r>
              <a:rPr lang="nl-NL" sz="3600" i="1" dirty="0">
                <a:solidFill>
                  <a:schemeClr val="tx1"/>
                </a:solidFill>
              </a:rPr>
              <a:t>Zo Gezegd schriftelijk</a:t>
            </a:r>
            <a:r>
              <a:rPr lang="nl-NL" sz="3600" dirty="0">
                <a:solidFill>
                  <a:schemeClr val="tx1"/>
                </a:solidFill>
              </a:rPr>
              <a:t>, p. 23-34</a:t>
            </a:r>
            <a:endParaRPr lang="nl-NL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1414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BE2CCB-216A-4E57-9EB0-F971AE091E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Gezin en familie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F10D424-9A0F-45B9-8CF1-5678B2CA8052}"/>
              </a:ext>
            </a:extLst>
          </p:cNvPr>
          <p:cNvSpPr txBox="1"/>
          <p:nvPr/>
        </p:nvSpPr>
        <p:spPr>
          <a:xfrm>
            <a:off x="7858897" y="126026"/>
            <a:ext cx="4197118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61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A5410F36-8D56-4F6B-BFBE-AFC2AC7F957A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90634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 Onderstreep de familierelaties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    Mirte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dochter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Frederik. 	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ii   Annelies en Frederik zijn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zus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en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broer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	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iii  Jan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man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Annelies.			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iv  Frank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grootvader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Lander.		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   Sonja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moeder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Frederik.			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   Jan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nonkel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Mirte.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vii  Mirte en Lander zijn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neef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en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nicht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viii Sonja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vrouw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Frank.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ix   Lander is het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neefje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Frederik.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x   Sonja is de </a:t>
            </a:r>
            <a:r>
              <a:rPr kumimoji="0" lang="nl-BE" sz="2400" b="0" i="0" u="sng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schoonmoeder</a:t>
            </a:r>
            <a:r>
              <a:rPr kumimoji="0" lang="nl-BE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van Jan.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2838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9032B1-233A-4013-A5F8-629289222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nl-NL" dirty="0"/>
              <a:t>De markten in Leuven</a:t>
            </a:r>
            <a:endParaRPr lang="nl-BE" dirty="0"/>
          </a:p>
        </p:txBody>
      </p:sp>
      <p:pic>
        <p:nvPicPr>
          <p:cNvPr id="6146" name="Picture 2" descr="Stadhuis van Leuven - Wikipedia">
            <a:extLst>
              <a:ext uri="{FF2B5EF4-FFF2-40B4-BE49-F238E27FC236}">
                <a16:creationId xmlns:a16="http://schemas.microsoft.com/office/drawing/2014/main" id="{AA476ABC-BB0E-3447-A017-325EBBCC09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06" r="295"/>
          <a:stretch/>
        </p:blipFill>
        <p:spPr bwMode="auto">
          <a:xfrm>
            <a:off x="20" y="10"/>
            <a:ext cx="4077443" cy="6864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9F11853-53A7-412F-806E-564E2BFE3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011680"/>
            <a:ext cx="6428994" cy="4346787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Ik wil </a:t>
            </a:r>
            <a:r>
              <a:rPr lang="nl-NL" b="1" dirty="0"/>
              <a:t>tomaten, appelen en bananen </a:t>
            </a:r>
            <a:r>
              <a:rPr lang="nl-NL" dirty="0"/>
              <a:t>kopen.  Waar &amp; wanneer kan ik naar de markt in Leuven?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Ik wil </a:t>
            </a:r>
            <a:r>
              <a:rPr lang="nl-NL" b="1" dirty="0"/>
              <a:t>bloemen</a:t>
            </a:r>
            <a:r>
              <a:rPr lang="nl-NL" dirty="0"/>
              <a:t> kopen voor mijn moeder. Waar &amp; wanneer ga ik naar de markt in Leuven?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Ik ben op zoek naar een </a:t>
            </a:r>
            <a:r>
              <a:rPr lang="nl-NL" b="1" dirty="0"/>
              <a:t>antieke kast</a:t>
            </a:r>
            <a:r>
              <a:rPr lang="nl-NL" dirty="0"/>
              <a:t>. Waar &amp; wanneer ga ik naar de markt in Leuven?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FF0000"/>
                </a:solidFill>
              </a:rPr>
              <a:t>Gebruik de officiële informatie (internet).</a:t>
            </a:r>
            <a:endParaRPr lang="nl-BE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198905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57392C-5FB0-8B46-AEDE-949814086D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5658" y="154427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BE" dirty="0"/>
          </a:p>
        </p:txBody>
      </p:sp>
      <p:cxnSp>
        <p:nvCxnSpPr>
          <p:cNvPr id="5" name="Rechte verbindingslijn 4">
            <a:extLst>
              <a:ext uri="{FF2B5EF4-FFF2-40B4-BE49-F238E27FC236}">
                <a16:creationId xmlns:a16="http://schemas.microsoft.com/office/drawing/2014/main" id="{11116304-E45E-3246-920E-1CB109BF2C07}"/>
              </a:ext>
            </a:extLst>
          </p:cNvPr>
          <p:cNvCxnSpPr/>
          <p:nvPr/>
        </p:nvCxnSpPr>
        <p:spPr>
          <a:xfrm flipH="1">
            <a:off x="3460652" y="2996418"/>
            <a:ext cx="1955409" cy="6189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Rechte verbindingslijn 6">
            <a:extLst>
              <a:ext uri="{FF2B5EF4-FFF2-40B4-BE49-F238E27FC236}">
                <a16:creationId xmlns:a16="http://schemas.microsoft.com/office/drawing/2014/main" id="{847AA920-A8DB-8242-9D04-D9642825C28C}"/>
              </a:ext>
            </a:extLst>
          </p:cNvPr>
          <p:cNvCxnSpPr/>
          <p:nvPr/>
        </p:nvCxnSpPr>
        <p:spPr>
          <a:xfrm>
            <a:off x="5584873" y="2982351"/>
            <a:ext cx="1659988" cy="6611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hte verbindingslijn 8">
            <a:extLst>
              <a:ext uri="{FF2B5EF4-FFF2-40B4-BE49-F238E27FC236}">
                <a16:creationId xmlns:a16="http://schemas.microsoft.com/office/drawing/2014/main" id="{9973ABA4-5112-1444-818B-8743454938CA}"/>
              </a:ext>
            </a:extLst>
          </p:cNvPr>
          <p:cNvCxnSpPr/>
          <p:nvPr/>
        </p:nvCxnSpPr>
        <p:spPr>
          <a:xfrm>
            <a:off x="3024553" y="4037428"/>
            <a:ext cx="0" cy="576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Rechte verbindingslijn 10">
            <a:extLst>
              <a:ext uri="{FF2B5EF4-FFF2-40B4-BE49-F238E27FC236}">
                <a16:creationId xmlns:a16="http://schemas.microsoft.com/office/drawing/2014/main" id="{B4AF7CB3-02AD-3F46-BDC3-9B20CB45E173}"/>
              </a:ext>
            </a:extLst>
          </p:cNvPr>
          <p:cNvCxnSpPr/>
          <p:nvPr/>
        </p:nvCxnSpPr>
        <p:spPr>
          <a:xfrm>
            <a:off x="8665698" y="3981157"/>
            <a:ext cx="0" cy="67524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el 1">
            <a:extLst>
              <a:ext uri="{FF2B5EF4-FFF2-40B4-BE49-F238E27FC236}">
                <a16:creationId xmlns:a16="http://schemas.microsoft.com/office/drawing/2014/main" id="{7E5A4F08-EA2A-47BD-A186-66A20D6F3642}"/>
              </a:ext>
            </a:extLst>
          </p:cNvPr>
          <p:cNvSpPr txBox="1">
            <a:spLocks/>
          </p:cNvSpPr>
          <p:nvPr/>
        </p:nvSpPr>
        <p:spPr>
          <a:xfrm>
            <a:off x="693567" y="231942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Gezin en familie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A99E6BEF-4B74-4D15-A948-98F70E322447}"/>
              </a:ext>
            </a:extLst>
          </p:cNvPr>
          <p:cNvSpPr txBox="1"/>
          <p:nvPr/>
        </p:nvSpPr>
        <p:spPr>
          <a:xfrm>
            <a:off x="7858897" y="126026"/>
            <a:ext cx="4197118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Syllabus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p. 61</a:t>
            </a:r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06A7841F-B419-46CB-9E1D-5CD2BF37986C}"/>
              </a:ext>
            </a:extLst>
          </p:cNvPr>
          <p:cNvSpPr/>
          <p:nvPr/>
        </p:nvSpPr>
        <p:spPr>
          <a:xfrm>
            <a:off x="343102" y="2442059"/>
            <a:ext cx="10318860" cy="35468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D68577-80FF-1CFF-5414-C9B39D31F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758" y="1544271"/>
            <a:ext cx="8297925" cy="518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8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52CAAD-041C-42C2-8EB4-72BF7874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familie van Arthur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DC3A82F-778D-4363-9117-4B7FD64540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nl-NL" dirty="0"/>
              <a:t>Wie heeft de e-mail geschreven?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Naar wie heeft hij de e-mail geschreven?</a:t>
            </a:r>
          </a:p>
          <a:p>
            <a:pPr marL="457200" indent="-457200">
              <a:buFont typeface="+mj-lt"/>
              <a:buAutoNum type="arabicPeriod"/>
            </a:pPr>
            <a:r>
              <a:rPr lang="nl-NL" dirty="0"/>
              <a:t>Waarover gaat de e-mail?</a:t>
            </a:r>
          </a:p>
          <a:p>
            <a:pPr marL="457200" indent="-457200">
              <a:buFont typeface="+mj-lt"/>
              <a:buAutoNum type="arabicPeriod"/>
            </a:pPr>
            <a:endParaRPr lang="nl-NL" dirty="0"/>
          </a:p>
          <a:p>
            <a:pPr marL="0" indent="0">
              <a:buNone/>
            </a:pPr>
            <a:r>
              <a:rPr lang="nl-NL" dirty="0">
                <a:solidFill>
                  <a:srgbClr val="00B0F0"/>
                </a:solidFill>
              </a:rPr>
              <a:t>1 Lees de mail!</a:t>
            </a:r>
          </a:p>
          <a:p>
            <a:pPr marL="0" indent="0">
              <a:buNone/>
            </a:pPr>
            <a:r>
              <a:rPr lang="nl-NL" dirty="0">
                <a:solidFill>
                  <a:srgbClr val="00B0F0"/>
                </a:solidFill>
              </a:rPr>
              <a:t>2 Vul de namen in bij het gezin en de familie van Arthur</a:t>
            </a:r>
            <a:endParaRPr lang="nl-BE" dirty="0">
              <a:solidFill>
                <a:srgbClr val="00B0F0"/>
              </a:solidFill>
            </a:endParaRPr>
          </a:p>
          <a:p>
            <a:pPr marL="0" indent="0">
              <a:buNone/>
            </a:pPr>
            <a:endParaRPr lang="nl-BE" dirty="0">
              <a:solidFill>
                <a:srgbClr val="00B0F0"/>
              </a:solidFill>
            </a:endParaRP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028FDE4E-90FD-4CE2-B2F8-7B11B47B49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75" t="19763" r="53125" b="22209"/>
          <a:stretch/>
        </p:blipFill>
        <p:spPr>
          <a:xfrm>
            <a:off x="6903136" y="2011680"/>
            <a:ext cx="5029784" cy="44958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C9C1958-182C-44D1-AD28-82393F91F015}"/>
              </a:ext>
            </a:extLst>
          </p:cNvPr>
          <p:cNvSpPr txBox="1"/>
          <p:nvPr/>
        </p:nvSpPr>
        <p:spPr>
          <a:xfrm>
            <a:off x="8031480" y="126026"/>
            <a:ext cx="402453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24</a:t>
            </a:r>
          </a:p>
        </p:txBody>
      </p:sp>
    </p:spTree>
    <p:extLst>
      <p:ext uri="{BB962C8B-B14F-4D97-AF65-F5344CB8AC3E}">
        <p14:creationId xmlns:p14="http://schemas.microsoft.com/office/powerpoint/2010/main" val="1020791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3EC89-7C0D-47E1-8DDA-48C50118EA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DF184CC-75B1-4150-97E6-1ED1284DC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0A53C5F-D7EC-4ABC-9036-BF43D171D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594" y="0"/>
            <a:ext cx="10626811" cy="685800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AFD24B8B-1447-8154-767D-B5BCF33A11B7}"/>
              </a:ext>
            </a:extLst>
          </p:cNvPr>
          <p:cNvSpPr txBox="1"/>
          <p:nvPr/>
        </p:nvSpPr>
        <p:spPr>
          <a:xfrm>
            <a:off x="8031480" y="126026"/>
            <a:ext cx="402453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25</a:t>
            </a:r>
          </a:p>
        </p:txBody>
      </p:sp>
      <p:sp>
        <p:nvSpPr>
          <p:cNvPr id="6" name="Tekstvak 4">
            <a:extLst>
              <a:ext uri="{FF2B5EF4-FFF2-40B4-BE49-F238E27FC236}">
                <a16:creationId xmlns:a16="http://schemas.microsoft.com/office/drawing/2014/main" id="{05964957-39C1-B689-B948-547788D9E102}"/>
              </a:ext>
            </a:extLst>
          </p:cNvPr>
          <p:cNvSpPr txBox="1"/>
          <p:nvPr/>
        </p:nvSpPr>
        <p:spPr>
          <a:xfrm>
            <a:off x="8167465" y="0"/>
            <a:ext cx="402453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25</a:t>
            </a:r>
          </a:p>
        </p:txBody>
      </p:sp>
    </p:spTree>
    <p:extLst>
      <p:ext uri="{BB962C8B-B14F-4D97-AF65-F5344CB8AC3E}">
        <p14:creationId xmlns:p14="http://schemas.microsoft.com/office/powerpoint/2010/main" val="37866466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52CAAD-041C-42C2-8EB4-72BF78742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 familie van Arthur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C9C1958-182C-44D1-AD28-82393F91F015}"/>
              </a:ext>
            </a:extLst>
          </p:cNvPr>
          <p:cNvSpPr txBox="1"/>
          <p:nvPr/>
        </p:nvSpPr>
        <p:spPr>
          <a:xfrm>
            <a:off x="8031480" y="126026"/>
            <a:ext cx="402453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26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226E631-0192-4EA1-988A-46AC402A1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r="52041" b="52444"/>
          <a:stretch/>
        </p:blipFill>
        <p:spPr bwMode="auto">
          <a:xfrm>
            <a:off x="174625" y="1585804"/>
            <a:ext cx="8527415" cy="5274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EFFE65D9-13A2-422D-9DB9-7670A1C87CE9}"/>
              </a:ext>
            </a:extLst>
          </p:cNvPr>
          <p:cNvSpPr txBox="1"/>
          <p:nvPr/>
        </p:nvSpPr>
        <p:spPr>
          <a:xfrm>
            <a:off x="4438332" y="1861196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8993F99-43B6-418F-BCE9-250A48603B96}"/>
              </a:ext>
            </a:extLst>
          </p:cNvPr>
          <p:cNvSpPr txBox="1"/>
          <p:nvPr/>
        </p:nvSpPr>
        <p:spPr>
          <a:xfrm>
            <a:off x="4922519" y="2171513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gezin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59C8443F-05DB-4B4B-BF9F-838E3C3DE331}"/>
              </a:ext>
            </a:extLst>
          </p:cNvPr>
          <p:cNvSpPr txBox="1"/>
          <p:nvPr/>
        </p:nvSpPr>
        <p:spPr>
          <a:xfrm>
            <a:off x="5032463" y="2517791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10      7 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932D5737-AD2A-4233-BBD9-369F271B0EF6}"/>
              </a:ext>
            </a:extLst>
          </p:cNvPr>
          <p:cNvSpPr txBox="1"/>
          <p:nvPr/>
        </p:nvSpPr>
        <p:spPr>
          <a:xfrm>
            <a:off x="5032463" y="2797754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voetballen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4A5EB211-41E5-4D72-ADB4-07F5B05184F8}"/>
              </a:ext>
            </a:extLst>
          </p:cNvPr>
          <p:cNvSpPr txBox="1"/>
          <p:nvPr/>
        </p:nvSpPr>
        <p:spPr>
          <a:xfrm>
            <a:off x="4960617" y="3094289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tekenen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E54CE008-16DC-4369-B2FF-C7744A428F4F}"/>
              </a:ext>
            </a:extLst>
          </p:cNvPr>
          <p:cNvSpPr txBox="1"/>
          <p:nvPr/>
        </p:nvSpPr>
        <p:spPr>
          <a:xfrm>
            <a:off x="7341050" y="3374252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5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43A27393-BB98-4A30-865D-678E6383F0F4}"/>
              </a:ext>
            </a:extLst>
          </p:cNvPr>
          <p:cNvSpPr txBox="1"/>
          <p:nvPr/>
        </p:nvSpPr>
        <p:spPr>
          <a:xfrm>
            <a:off x="6024013" y="3700001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C4D2B6B7-5336-4E80-A432-CCA6A522A6CA}"/>
              </a:ext>
            </a:extLst>
          </p:cNvPr>
          <p:cNvSpPr txBox="1"/>
          <p:nvPr/>
        </p:nvSpPr>
        <p:spPr>
          <a:xfrm>
            <a:off x="6043611" y="4005802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391ACABA-1C1A-48BD-9867-95C061E0F501}"/>
              </a:ext>
            </a:extLst>
          </p:cNvPr>
          <p:cNvSpPr txBox="1"/>
          <p:nvPr/>
        </p:nvSpPr>
        <p:spPr>
          <a:xfrm>
            <a:off x="4964763" y="4267412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ACC34C3E-B1CA-47C2-A61B-404141C79A84}"/>
              </a:ext>
            </a:extLst>
          </p:cNvPr>
          <p:cNvSpPr txBox="1"/>
          <p:nvPr/>
        </p:nvSpPr>
        <p:spPr>
          <a:xfrm>
            <a:off x="4922518" y="4611514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23A7DFFB-0943-41C5-BD4B-BF6378EBE837}"/>
              </a:ext>
            </a:extLst>
          </p:cNvPr>
          <p:cNvSpPr txBox="1"/>
          <p:nvPr/>
        </p:nvSpPr>
        <p:spPr>
          <a:xfrm>
            <a:off x="6284324" y="4898169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AADCA422-F2A3-49FE-93D3-2195B333B8AF}"/>
              </a:ext>
            </a:extLst>
          </p:cNvPr>
          <p:cNvSpPr txBox="1"/>
          <p:nvPr/>
        </p:nvSpPr>
        <p:spPr>
          <a:xfrm>
            <a:off x="6284323" y="5178925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2" name="Tekstvak 21">
            <a:extLst>
              <a:ext uri="{FF2B5EF4-FFF2-40B4-BE49-F238E27FC236}">
                <a16:creationId xmlns:a16="http://schemas.microsoft.com/office/drawing/2014/main" id="{BD5953F7-4D00-40D9-8AEA-5F9376798A1C}"/>
              </a:ext>
            </a:extLst>
          </p:cNvPr>
          <p:cNvSpPr txBox="1"/>
          <p:nvPr/>
        </p:nvSpPr>
        <p:spPr>
          <a:xfrm>
            <a:off x="6284323" y="5503881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72D03465-16C8-4830-BD16-FBE2EDB231A3}"/>
              </a:ext>
            </a:extLst>
          </p:cNvPr>
          <p:cNvSpPr txBox="1"/>
          <p:nvPr/>
        </p:nvSpPr>
        <p:spPr>
          <a:xfrm>
            <a:off x="6284322" y="5765491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4" name="Tekstvak 23">
            <a:extLst>
              <a:ext uri="{FF2B5EF4-FFF2-40B4-BE49-F238E27FC236}">
                <a16:creationId xmlns:a16="http://schemas.microsoft.com/office/drawing/2014/main" id="{6FEF02F7-B840-46BF-8FC2-C4898597E984}"/>
              </a:ext>
            </a:extLst>
          </p:cNvPr>
          <p:cNvSpPr txBox="1"/>
          <p:nvPr/>
        </p:nvSpPr>
        <p:spPr>
          <a:xfrm>
            <a:off x="5159829" y="6073272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244768DD-F71E-47E0-AB3F-FB2D209A30E9}"/>
              </a:ext>
            </a:extLst>
          </p:cNvPr>
          <p:cNvSpPr txBox="1"/>
          <p:nvPr/>
        </p:nvSpPr>
        <p:spPr>
          <a:xfrm>
            <a:off x="5149894" y="6377822"/>
            <a:ext cx="2871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2FEC1E5F-57A0-4435-9C42-B9F1E0276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1813" y="3094289"/>
            <a:ext cx="4216007" cy="376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64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1CE105A-03C5-48F9-A85A-D1227CCAD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0070C0"/>
                </a:solidFill>
              </a:rPr>
              <a:t>Pronomen</a:t>
            </a:r>
            <a:endParaRPr lang="nl-BE" dirty="0">
              <a:solidFill>
                <a:srgbClr val="0070C0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BEFDA7B0-3487-4F92-B53D-6AE52CE58966}"/>
              </a:ext>
            </a:extLst>
          </p:cNvPr>
          <p:cNvSpPr txBox="1">
            <a:spLocks/>
          </p:cNvSpPr>
          <p:nvPr/>
        </p:nvSpPr>
        <p:spPr>
          <a:xfrm>
            <a:off x="3701562" y="1792129"/>
            <a:ext cx="17865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Persoonlijk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Ik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Jij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Hij/zij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Zij</a:t>
            </a:r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BF2F49AA-8681-44ED-9278-6D5D248046DF}"/>
              </a:ext>
            </a:extLst>
          </p:cNvPr>
          <p:cNvSpPr txBox="1">
            <a:spLocks/>
          </p:cNvSpPr>
          <p:nvPr/>
        </p:nvSpPr>
        <p:spPr>
          <a:xfrm>
            <a:off x="6725238" y="1792129"/>
            <a:ext cx="1970649" cy="4566338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Possessief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Mijn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Jouw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Zijn/haar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Hun</a:t>
            </a: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Afbeelding 5" descr="http://www.sclera.be/pics/pictos/ik%20romp.png">
            <a:extLst>
              <a:ext uri="{FF2B5EF4-FFF2-40B4-BE49-F238E27FC236}">
                <a16:creationId xmlns:a16="http://schemas.microsoft.com/office/drawing/2014/main" id="{6E936209-ED9D-4E9D-AF4F-893E5C8DA79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22" y="2347058"/>
            <a:ext cx="880771" cy="892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http://www.sclera.be/pics/pictos/jij.png">
            <a:extLst>
              <a:ext uri="{FF2B5EF4-FFF2-40B4-BE49-F238E27FC236}">
                <a16:creationId xmlns:a16="http://schemas.microsoft.com/office/drawing/2014/main" id="{D0F839BF-0984-47EC-AA71-61BA0244415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21" y="3334336"/>
            <a:ext cx="880771" cy="948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Afbeelding 7" descr="http://www.sclera.be/pics/pictos/man.png">
            <a:extLst>
              <a:ext uri="{FF2B5EF4-FFF2-40B4-BE49-F238E27FC236}">
                <a16:creationId xmlns:a16="http://schemas.microsoft.com/office/drawing/2014/main" id="{7505444C-1C20-476B-B106-341FC30D92E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235" y="4377371"/>
            <a:ext cx="880771" cy="8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Afbeelding 8" descr="http://www.sclera.be/pics/pictos/vrouw.png">
            <a:extLst>
              <a:ext uri="{FF2B5EF4-FFF2-40B4-BE49-F238E27FC236}">
                <a16:creationId xmlns:a16="http://schemas.microsoft.com/office/drawing/2014/main" id="{0038FCDA-F985-40C4-B2C0-5DD0800D7A41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734" y="4377371"/>
            <a:ext cx="879550" cy="88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 descr="http://www.sclera.be/pics/pictos/leefgroep.png">
            <a:extLst>
              <a:ext uri="{FF2B5EF4-FFF2-40B4-BE49-F238E27FC236}">
                <a16:creationId xmlns:a16="http://schemas.microsoft.com/office/drawing/2014/main" id="{604F8E91-23EF-4835-B59C-8C06B4DA201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21" y="5358983"/>
            <a:ext cx="880771" cy="95728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kstvak 4">
            <a:extLst>
              <a:ext uri="{FF2B5EF4-FFF2-40B4-BE49-F238E27FC236}">
                <a16:creationId xmlns:a16="http://schemas.microsoft.com/office/drawing/2014/main" id="{7D5BA356-E708-8B68-113A-8654A4956B5D}"/>
              </a:ext>
            </a:extLst>
          </p:cNvPr>
          <p:cNvSpPr txBox="1"/>
          <p:nvPr/>
        </p:nvSpPr>
        <p:spPr>
          <a:xfrm>
            <a:off x="9503454" y="0"/>
            <a:ext cx="2688546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</a:t>
            </a:r>
            <a:r>
              <a:rPr lang="nl-BE" sz="2800" i="1" dirty="0">
                <a:solidFill>
                  <a:prstClr val="white"/>
                </a:solidFill>
                <a:latin typeface="Calibri Light" panose="020F0302020204030204"/>
              </a:rPr>
              <a:t> 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</a:t>
            </a:r>
            <a:r>
              <a:rPr lang="nl-BE" sz="2800" dirty="0">
                <a:solidFill>
                  <a:prstClr val="white"/>
                </a:solidFill>
                <a:latin typeface="Calibri Light" panose="020F0302020204030204"/>
              </a:rPr>
              <a:t>64-65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7075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5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0C41DCF-0C73-408E-AC37-EAF97F723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Schrijfportfolio: taak 2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92FE3B6-6584-4396-A8E4-EE1DDEDA1E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401620"/>
            <a:ext cx="10753725" cy="445637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800" dirty="0"/>
              <a:t>Je krijgt een e-mail van je docent. Stuur hem een e-mail waarin je antwoordt op zijn vragen. Geef je e-mail onderstaande structuur.</a:t>
            </a:r>
            <a:endParaRPr lang="nl-BE" dirty="0"/>
          </a:p>
          <a:p>
            <a:pPr marL="358775" lvl="0" indent="-358775">
              <a:buFont typeface="Arial" panose="020B0604020202020204" pitchFamily="34" charset="0"/>
              <a:buChar char="•"/>
            </a:pPr>
            <a:r>
              <a:rPr lang="nl-NL" dirty="0"/>
              <a:t>Begroet je docent.</a:t>
            </a:r>
            <a:endParaRPr lang="nl-BE" dirty="0"/>
          </a:p>
          <a:p>
            <a:pPr marL="358775" lvl="0" indent="-358775">
              <a:buFont typeface="Arial" panose="020B0604020202020204" pitchFamily="34" charset="0"/>
              <a:buChar char="•"/>
            </a:pPr>
            <a:r>
              <a:rPr lang="nl-NL" dirty="0"/>
              <a:t>Antwoord op de vragen van de docent.</a:t>
            </a:r>
            <a:endParaRPr lang="nl-BE" dirty="0"/>
          </a:p>
          <a:p>
            <a:pPr marL="358775" lvl="0" indent="-358775">
              <a:buFont typeface="Arial" panose="020B0604020202020204" pitchFamily="34" charset="0"/>
              <a:buChar char="•"/>
            </a:pPr>
            <a:r>
              <a:rPr lang="nl-NL" dirty="0"/>
              <a:t>Neem afscheid.</a:t>
            </a:r>
            <a:endParaRPr lang="nl-BE" dirty="0"/>
          </a:p>
          <a:p>
            <a:pPr marL="358775" lvl="0" indent="-358775">
              <a:buFont typeface="Arial" panose="020B0604020202020204" pitchFamily="34" charset="0"/>
              <a:buChar char="•"/>
            </a:pPr>
            <a:r>
              <a:rPr lang="nl-NL" dirty="0"/>
              <a:t>Schrijf je naam onder de e-mail.</a:t>
            </a:r>
            <a:endParaRPr lang="nl-BE" dirty="0"/>
          </a:p>
          <a:p>
            <a:endParaRPr lang="nl-BE" dirty="0"/>
          </a:p>
          <a:p>
            <a:r>
              <a:rPr lang="nl-BE" dirty="0">
                <a:solidFill>
                  <a:srgbClr val="FF0000"/>
                </a:solidFill>
              </a:rPr>
              <a:t>Je dient je taak in via Canvas!</a:t>
            </a:r>
          </a:p>
          <a:p>
            <a:r>
              <a:rPr lang="nl-BE" b="1" dirty="0">
                <a:solidFill>
                  <a:srgbClr val="FF0000"/>
                </a:solidFill>
              </a:rPr>
              <a:t>Controleer je tekst! Kijk naar Zo Gezegd p. 26 (oefening 4)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FFB1B941-A382-42CF-8E49-2C211573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7898" y="255643"/>
            <a:ext cx="2145978" cy="214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5232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78874FBA-F156-474C-AD93-F091F4A78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5" r="7195"/>
          <a:stretch/>
        </p:blipFill>
        <p:spPr>
          <a:xfrm>
            <a:off x="20" y="10"/>
            <a:ext cx="4077443" cy="6864408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EBAA82-39AA-DC47-ABD8-5D62F3D2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1402492"/>
            <a:ext cx="6428994" cy="5313405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b="1" dirty="0"/>
              <a:t>Zelfstandig oefenen op Canvas: 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Deel 2 mondeling - Mag het wat meer zijn?</a:t>
            </a:r>
          </a:p>
          <a:p>
            <a:pPr marL="457200" indent="-457200">
              <a:buFont typeface="+mj-lt"/>
              <a:buAutoNum type="arabicPeriod"/>
            </a:pPr>
            <a:r>
              <a:rPr lang="nl-NL" sz="2400" dirty="0">
                <a:solidFill>
                  <a:schemeClr val="tx1"/>
                </a:solidFill>
              </a:rPr>
              <a:t>Deel 2 S: Kom jij uit een groot gezin?</a:t>
            </a:r>
            <a:br>
              <a:rPr lang="nl-NL" sz="2400" dirty="0">
                <a:solidFill>
                  <a:schemeClr val="tx1"/>
                </a:solidFill>
              </a:rPr>
            </a:br>
            <a:endParaRPr lang="nl-BE" dirty="0"/>
          </a:p>
          <a:p>
            <a:pPr marL="457200" indent="-457200">
              <a:buAutoNum type="arabicPeriod" startAt="3"/>
            </a:pPr>
            <a:r>
              <a:rPr lang="nl-NL" dirty="0"/>
              <a:t>Schrijfportfolio: taak 2</a:t>
            </a:r>
          </a:p>
          <a:p>
            <a:pPr marL="457200" indent="-457200">
              <a:buAutoNum type="arabicPeriod" startAt="3"/>
            </a:pPr>
            <a:endParaRPr lang="nl-BE" dirty="0"/>
          </a:p>
          <a:p>
            <a:pPr marL="0" indent="0">
              <a:buNone/>
            </a:pPr>
            <a:r>
              <a:rPr lang="nl-BE" dirty="0">
                <a:solidFill>
                  <a:srgbClr val="FF0000"/>
                </a:solidFill>
              </a:rPr>
              <a:t>Extra: 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Deel 2 mondeling - Marktkramen en producten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Deel 2 mondeling - Wat koop je op de markt?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Oefenen op </a:t>
            </a:r>
            <a:r>
              <a:rPr lang="nl-BE" dirty="0" err="1"/>
              <a:t>Quizlet</a:t>
            </a:r>
            <a:endParaRPr lang="nl-BE" dirty="0"/>
          </a:p>
          <a:p>
            <a:pPr marL="984250" lvl="1">
              <a:buFont typeface="Wingdings" panose="05000000000000000000" pitchFamily="2" charset="2"/>
              <a:buChar char="ü"/>
            </a:pPr>
            <a:endParaRPr lang="nl-BE" dirty="0">
              <a:hlinkClick r:id="rId3"/>
            </a:endParaRPr>
          </a:p>
          <a:p>
            <a:pPr marL="984250" lvl="1">
              <a:buFont typeface="Wingdings" panose="05000000000000000000" pitchFamily="2" charset="2"/>
              <a:buChar char="ü"/>
            </a:pPr>
            <a:r>
              <a:rPr lang="nl-BE" dirty="0">
                <a:hlinkClick r:id="rId3"/>
              </a:rPr>
              <a:t>Comparatief &amp; superlatief</a:t>
            </a:r>
            <a:endParaRPr lang="nl-BE" dirty="0"/>
          </a:p>
          <a:p>
            <a:pPr marL="984250" lvl="1">
              <a:buFont typeface="Wingdings" panose="05000000000000000000" pitchFamily="2" charset="2"/>
              <a:buChar char="ü"/>
            </a:pPr>
            <a:r>
              <a:rPr lang="nl-BE" dirty="0">
                <a:hlinkClick r:id="rId4"/>
              </a:rPr>
              <a:t>Antoniemen (tegengestelden) aan elkaar gekoppeld</a:t>
            </a:r>
            <a:endParaRPr lang="nl-BE" dirty="0"/>
          </a:p>
          <a:p>
            <a:pPr marL="984250" lvl="1">
              <a:buFont typeface="Wingdings" panose="05000000000000000000" pitchFamily="2" charset="2"/>
              <a:buChar char="ü"/>
            </a:pPr>
            <a:r>
              <a:rPr lang="nl-BE" dirty="0">
                <a:hlinkClick r:id="rId5"/>
              </a:rPr>
              <a:t>Antoniemen met afbeeldingen</a:t>
            </a:r>
            <a:endParaRPr lang="nl-BE" dirty="0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47C3523E-ABCF-1075-9E75-11D9FE535CF4}"/>
              </a:ext>
            </a:extLst>
          </p:cNvPr>
          <p:cNvSpPr txBox="1">
            <a:spLocks/>
          </p:cNvSpPr>
          <p:nvPr/>
        </p:nvSpPr>
        <p:spPr>
          <a:xfrm>
            <a:off x="4652233" y="0"/>
            <a:ext cx="7118350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/>
              <a:t>Zelfstandig werk (Canvas)</a:t>
            </a:r>
          </a:p>
        </p:txBody>
      </p:sp>
    </p:spTree>
    <p:extLst>
      <p:ext uri="{BB962C8B-B14F-4D97-AF65-F5344CB8AC3E}">
        <p14:creationId xmlns:p14="http://schemas.microsoft.com/office/powerpoint/2010/main" val="23981289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9B17C1D8-B8D5-7777-6D41-26522FA97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984" y="0"/>
            <a:ext cx="73200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9797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678FCC-C3A0-496D-91BB-B42DDA9F2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Welke reclame hoort bij welk kraam?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27F3713-7E3A-4E81-8D53-2AA1E0F43521}"/>
              </a:ext>
            </a:extLst>
          </p:cNvPr>
          <p:cNvSpPr txBox="1"/>
          <p:nvPr/>
        </p:nvSpPr>
        <p:spPr>
          <a:xfrm>
            <a:off x="6096001" y="126027"/>
            <a:ext cx="5960014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24, oefening 1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C09990ED-7323-4652-9582-683E3D66DC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00" t="25835" r="53385" b="28605"/>
          <a:stretch/>
        </p:blipFill>
        <p:spPr>
          <a:xfrm>
            <a:off x="2368061" y="1569806"/>
            <a:ext cx="7455877" cy="5288194"/>
          </a:xfrm>
          <a:prstGeom prst="rect">
            <a:avLst/>
          </a:prstGeom>
        </p:spPr>
      </p:pic>
      <p:pic>
        <p:nvPicPr>
          <p:cNvPr id="7" name="03 Nummer 3">
            <a:hlinkClick r:id="" action="ppaction://media"/>
            <a:extLst>
              <a:ext uri="{FF2B5EF4-FFF2-40B4-BE49-F238E27FC236}">
                <a16:creationId xmlns:a16="http://schemas.microsoft.com/office/drawing/2014/main" id="{3FAF8ABF-FB1E-4A23-94D8-01A98D73F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59629" y="3604303"/>
            <a:ext cx="609600" cy="609600"/>
          </a:xfrm>
          <a:prstGeom prst="rect">
            <a:avLst/>
          </a:prstGeom>
        </p:spPr>
      </p:pic>
      <p:sp>
        <p:nvSpPr>
          <p:cNvPr id="8" name="Tekstvak 7">
            <a:extLst>
              <a:ext uri="{FF2B5EF4-FFF2-40B4-BE49-F238E27FC236}">
                <a16:creationId xmlns:a16="http://schemas.microsoft.com/office/drawing/2014/main" id="{93C5B00B-8463-46D6-9731-2AB950C48F31}"/>
              </a:ext>
            </a:extLst>
          </p:cNvPr>
          <p:cNvSpPr txBox="1"/>
          <p:nvPr/>
        </p:nvSpPr>
        <p:spPr>
          <a:xfrm>
            <a:off x="6267484" y="3604303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3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FA75C326-8A06-4A66-98F5-B52A82B8A7D7}"/>
              </a:ext>
            </a:extLst>
          </p:cNvPr>
          <p:cNvSpPr txBox="1"/>
          <p:nvPr/>
        </p:nvSpPr>
        <p:spPr>
          <a:xfrm>
            <a:off x="6267484" y="6208753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BAC4842C-9D52-4B67-98C3-64E9075306C4}"/>
              </a:ext>
            </a:extLst>
          </p:cNvPr>
          <p:cNvSpPr txBox="1"/>
          <p:nvPr/>
        </p:nvSpPr>
        <p:spPr>
          <a:xfrm>
            <a:off x="2368061" y="6208753"/>
            <a:ext cx="574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1033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oelichting met afgeronde rechthoek 10"/>
          <p:cNvSpPr/>
          <p:nvPr/>
        </p:nvSpPr>
        <p:spPr>
          <a:xfrm>
            <a:off x="4392861" y="5178690"/>
            <a:ext cx="2518159" cy="1058402"/>
          </a:xfrm>
          <a:prstGeom prst="wedgeRoundRectCallout">
            <a:avLst>
              <a:gd name="adj1" fmla="val -39881"/>
              <a:gd name="adj2" fmla="val 7379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Waarom niet?</a:t>
            </a:r>
          </a:p>
        </p:txBody>
      </p:sp>
      <p:sp>
        <p:nvSpPr>
          <p:cNvPr id="8" name="Toelichting met afgeronde rechthoek 7"/>
          <p:cNvSpPr/>
          <p:nvPr/>
        </p:nvSpPr>
        <p:spPr>
          <a:xfrm>
            <a:off x="3424626" y="2748074"/>
            <a:ext cx="3302910" cy="880681"/>
          </a:xfrm>
          <a:prstGeom prst="wedgeRoundRectCallout">
            <a:avLst>
              <a:gd name="adj1" fmla="val -39881"/>
              <a:gd name="adj2" fmla="val 73790"/>
              <a:gd name="adj3" fmla="val 16667"/>
            </a:avLst>
          </a:prstGeom>
          <a:solidFill>
            <a:schemeClr val="tx2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Vind je het lekker?</a:t>
            </a:r>
          </a:p>
        </p:txBody>
      </p:sp>
      <p:sp>
        <p:nvSpPr>
          <p:cNvPr id="6" name="Toelichting met afgeronde rechthoek 5"/>
          <p:cNvSpPr/>
          <p:nvPr/>
        </p:nvSpPr>
        <p:spPr>
          <a:xfrm>
            <a:off x="1516556" y="1661979"/>
            <a:ext cx="2876304" cy="1157783"/>
          </a:xfrm>
          <a:prstGeom prst="wedgeRoundRectCallout">
            <a:avLst>
              <a:gd name="adj1" fmla="val -39881"/>
              <a:gd name="adj2" fmla="val 7379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Wat heb je </a:t>
            </a:r>
            <a:r>
              <a:rPr kumimoji="0" lang="nl-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gegeten?</a:t>
            </a:r>
          </a:p>
        </p:txBody>
      </p:sp>
      <p:sp>
        <p:nvSpPr>
          <p:cNvPr id="7" name="Toelichting met afgeronde rechthoek 6"/>
          <p:cNvSpPr/>
          <p:nvPr/>
        </p:nvSpPr>
        <p:spPr>
          <a:xfrm>
            <a:off x="1516556" y="4204642"/>
            <a:ext cx="3361915" cy="1157783"/>
          </a:xfrm>
          <a:prstGeom prst="wedgeRoundRectCallout">
            <a:avLst>
              <a:gd name="adj1" fmla="val -39881"/>
              <a:gd name="adj2" fmla="val 73790"/>
              <a:gd name="adj3" fmla="val 16667"/>
            </a:avLst>
          </a:prstGeom>
          <a:solidFill>
            <a:schemeClr val="tx2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Wat heb je </a:t>
            </a:r>
            <a:r>
              <a:rPr kumimoji="0" lang="nl-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nog nooit 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gegeten?</a:t>
            </a:r>
          </a:p>
        </p:txBody>
      </p:sp>
      <p:sp>
        <p:nvSpPr>
          <p:cNvPr id="10" name="Toelichting met afgeronde rechthoek 9"/>
          <p:cNvSpPr/>
          <p:nvPr/>
        </p:nvSpPr>
        <p:spPr>
          <a:xfrm>
            <a:off x="7512280" y="1661979"/>
            <a:ext cx="2219616" cy="1157783"/>
          </a:xfrm>
          <a:prstGeom prst="wedgeRoundRectCallout">
            <a:avLst>
              <a:gd name="adj1" fmla="val 66986"/>
              <a:gd name="adj2" fmla="val 36693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Ik heb </a:t>
            </a:r>
            <a:r>
              <a:rPr kumimoji="0" lang="nl-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</a:t>
            </a:r>
            <a:r>
              <a:rPr kumimoji="0" lang="nl-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…</a:t>
            </a:r>
            <a:r>
              <a:rPr kumimoji="0" lang="es-ES_trad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gegeten</a:t>
            </a:r>
            <a:r>
              <a:rPr kumimoji="0" lang="es-ES_trad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3" name="Toelichting met afgeronde rechthoek 12"/>
          <p:cNvSpPr/>
          <p:nvPr/>
        </p:nvSpPr>
        <p:spPr>
          <a:xfrm>
            <a:off x="7515854" y="4188976"/>
            <a:ext cx="3041420" cy="1157783"/>
          </a:xfrm>
          <a:prstGeom prst="wedgeRoundRectCallout">
            <a:avLst>
              <a:gd name="adj1" fmla="val 42583"/>
              <a:gd name="adj2" fmla="val 77016"/>
              <a:gd name="adj3" fmla="val 16667"/>
            </a:avLst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Ik</a:t>
            </a:r>
            <a:r>
              <a:rPr kumimoji="0" lang="es-ES_trad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heb</a:t>
            </a:r>
            <a:r>
              <a:rPr kumimoji="0" lang="es-ES_trad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nog</a:t>
            </a:r>
            <a:r>
              <a:rPr kumimoji="0" lang="es-ES_trad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nooit</a:t>
            </a:r>
            <a:r>
              <a:rPr kumimoji="0" lang="es-ES_trad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mr-IN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…</a:t>
            </a:r>
            <a:r>
              <a:rPr kumimoji="0" lang="es-ES_tradnl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s-ES_tradnl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gegeten</a:t>
            </a:r>
            <a:r>
              <a:rPr kumimoji="0" lang="es-ES_tradnl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.</a:t>
            </a:r>
            <a:endParaRPr kumimoji="0" lang="nl-NL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Toelichting met afgeronde rechthoek 13"/>
          <p:cNvSpPr/>
          <p:nvPr/>
        </p:nvSpPr>
        <p:spPr>
          <a:xfrm>
            <a:off x="7998188" y="5457296"/>
            <a:ext cx="1733709" cy="824660"/>
          </a:xfrm>
          <a:prstGeom prst="wedgeRoundRectCallout">
            <a:avLst>
              <a:gd name="adj1" fmla="val 73825"/>
              <a:gd name="adj2" fmla="val -2714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Omdat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…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Toelichting met afgeronde rechthoek 14"/>
          <p:cNvSpPr/>
          <p:nvPr/>
        </p:nvSpPr>
        <p:spPr>
          <a:xfrm>
            <a:off x="8486774" y="2913131"/>
            <a:ext cx="1733709" cy="824660"/>
          </a:xfrm>
          <a:prstGeom prst="wedgeRoundRectCallout">
            <a:avLst>
              <a:gd name="adj1" fmla="val 47970"/>
              <a:gd name="adj2" fmla="val -67908"/>
              <a:gd name="adj3" fmla="val 16667"/>
            </a:avLst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Ja, ik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…</a:t>
            </a:r>
            <a:endParaRPr kumimoji="0" lang="es-ES_trad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Nee, ik </a:t>
            </a:r>
            <a:r>
              <a:rPr kumimoji="0" lang="mr-I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Mangal" panose="02040503050203030202" pitchFamily="18" charset="0"/>
              </a:rPr>
              <a:t>…</a:t>
            </a:r>
            <a:endParaRPr kumimoji="0" lang="nl-NL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99336865-E1BC-43A4-8B75-056EC9A69A60}"/>
              </a:ext>
            </a:extLst>
          </p:cNvPr>
          <p:cNvSpPr txBox="1">
            <a:spLocks/>
          </p:cNvSpPr>
          <p:nvPr/>
        </p:nvSpPr>
        <p:spPr>
          <a:xfrm>
            <a:off x="512845" y="200242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Woordenschat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136FD8E3-D8FB-40E2-B7F5-D2227059886C}"/>
              </a:ext>
            </a:extLst>
          </p:cNvPr>
          <p:cNvSpPr txBox="1"/>
          <p:nvPr/>
        </p:nvSpPr>
        <p:spPr>
          <a:xfrm>
            <a:off x="7146757" y="126027"/>
            <a:ext cx="4909257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26-28</a:t>
            </a:r>
          </a:p>
        </p:txBody>
      </p:sp>
    </p:spTree>
    <p:extLst>
      <p:ext uri="{BB962C8B-B14F-4D97-AF65-F5344CB8AC3E}">
        <p14:creationId xmlns:p14="http://schemas.microsoft.com/office/powerpoint/2010/main" val="32931447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8487829-FAA2-4D74-A840-286768041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417639"/>
            <a:ext cx="8915400" cy="5165724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nl-BE" dirty="0"/>
              <a:t>Dialoog 1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b	aan het viskraam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Dialoog 2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c	aan het groente- en fruitkraam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Dialoog 3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c	aan het vleeskraam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Dialoog 4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a	aan het zuivelkraam</a:t>
            </a:r>
          </a:p>
        </p:txBody>
      </p:sp>
      <p:pic>
        <p:nvPicPr>
          <p:cNvPr id="4" name="04 Nummer 4">
            <a:hlinkClick r:id="" action="ppaction://media"/>
            <a:extLst>
              <a:ext uri="{FF2B5EF4-FFF2-40B4-BE49-F238E27FC236}">
                <a16:creationId xmlns:a16="http://schemas.microsoft.com/office/drawing/2014/main" id="{58F6DCB4-AB97-44C5-9BC6-D8D7667815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90260" y="1306032"/>
            <a:ext cx="609600" cy="609600"/>
          </a:xfrm>
          <a:prstGeom prst="rect">
            <a:avLst/>
          </a:prstGeom>
        </p:spPr>
      </p:pic>
      <p:pic>
        <p:nvPicPr>
          <p:cNvPr id="5" name="05 Nummer 5">
            <a:hlinkClick r:id="" action="ppaction://media"/>
            <a:extLst>
              <a:ext uri="{FF2B5EF4-FFF2-40B4-BE49-F238E27FC236}">
                <a16:creationId xmlns:a16="http://schemas.microsoft.com/office/drawing/2014/main" id="{BEC8CA34-2F72-4A24-BDB3-E6AFBC03895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90260" y="2720162"/>
            <a:ext cx="609600" cy="609600"/>
          </a:xfrm>
          <a:prstGeom prst="rect">
            <a:avLst/>
          </a:prstGeom>
        </p:spPr>
      </p:pic>
      <p:pic>
        <p:nvPicPr>
          <p:cNvPr id="6" name="06 Nummer 6">
            <a:hlinkClick r:id="" action="ppaction://media"/>
            <a:extLst>
              <a:ext uri="{FF2B5EF4-FFF2-40B4-BE49-F238E27FC236}">
                <a16:creationId xmlns:a16="http://schemas.microsoft.com/office/drawing/2014/main" id="{C7FA450D-24C3-403B-B4A6-B30FF1844609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90260" y="4134292"/>
            <a:ext cx="609600" cy="609600"/>
          </a:xfrm>
          <a:prstGeom prst="rect">
            <a:avLst/>
          </a:prstGeom>
        </p:spPr>
      </p:pic>
      <p:pic>
        <p:nvPicPr>
          <p:cNvPr id="7" name="07 Nummer 7">
            <a:hlinkClick r:id="" action="ppaction://media"/>
            <a:extLst>
              <a:ext uri="{FF2B5EF4-FFF2-40B4-BE49-F238E27FC236}">
                <a16:creationId xmlns:a16="http://schemas.microsoft.com/office/drawing/2014/main" id="{13BF3A01-29CA-416D-8607-44D00B97C80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590260" y="5399602"/>
            <a:ext cx="609600" cy="6096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807949E0-92DD-479E-A54D-13AC2687F2B5}"/>
              </a:ext>
            </a:extLst>
          </p:cNvPr>
          <p:cNvSpPr txBox="1">
            <a:spLocks/>
          </p:cNvSpPr>
          <p:nvPr/>
        </p:nvSpPr>
        <p:spPr>
          <a:xfrm>
            <a:off x="440655" y="149078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Wie is de volgende?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085C0DAC-389F-47DB-A570-851F282DF836}"/>
              </a:ext>
            </a:extLst>
          </p:cNvPr>
          <p:cNvSpPr txBox="1"/>
          <p:nvPr/>
        </p:nvSpPr>
        <p:spPr>
          <a:xfrm>
            <a:off x="5476615" y="126027"/>
            <a:ext cx="6579400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30-32, oefening 5</a:t>
            </a:r>
          </a:p>
        </p:txBody>
      </p:sp>
    </p:spTree>
    <p:extLst>
      <p:ext uri="{BB962C8B-B14F-4D97-AF65-F5344CB8AC3E}">
        <p14:creationId xmlns:p14="http://schemas.microsoft.com/office/powerpoint/2010/main" val="269957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DCE83A7-F2D0-4570-8BD1-FD44A787D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38300" y="1329071"/>
            <a:ext cx="6702942" cy="54545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Dialoog 1</a:t>
            </a:r>
          </a:p>
          <a:p>
            <a:pPr marL="0" indent="0">
              <a:buNone/>
            </a:pPr>
            <a:r>
              <a:rPr lang="nl-BE" dirty="0"/>
              <a:t>5 Wat koopt de klant?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>
                <a:solidFill>
                  <a:srgbClr val="00B050"/>
                </a:solidFill>
              </a:rPr>
              <a:t>b	1 kg kabeljauw</a:t>
            </a:r>
          </a:p>
          <a:p>
            <a:pPr marL="0" indent="0">
              <a:buNone/>
            </a:pPr>
            <a:r>
              <a:rPr lang="nl-BE" dirty="0"/>
              <a:t>6 Hoeveel moet de klant betalen?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Dialoog 2</a:t>
            </a:r>
          </a:p>
          <a:p>
            <a:pPr marL="0" indent="0">
              <a:buNone/>
            </a:pPr>
            <a:r>
              <a:rPr lang="nl-BE" dirty="0"/>
              <a:t>7 Wat koopt de klant?</a:t>
            </a:r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dirty="0">
                <a:solidFill>
                  <a:srgbClr val="00B050"/>
                </a:solidFill>
              </a:rPr>
              <a:t>a	1 kg witloof + f	0,5 kg spruiten</a:t>
            </a:r>
          </a:p>
          <a:p>
            <a:pPr marL="0" indent="0">
              <a:buNone/>
            </a:pPr>
            <a:r>
              <a:rPr lang="nl-BE" dirty="0"/>
              <a:t>8 Hoeveel moet de klant betalen?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44867368-8F60-4B47-B29E-3D53BE87F4E1}"/>
              </a:ext>
            </a:extLst>
          </p:cNvPr>
          <p:cNvSpPr txBox="1"/>
          <p:nvPr/>
        </p:nvSpPr>
        <p:spPr>
          <a:xfrm>
            <a:off x="7650126" y="3078171"/>
            <a:ext cx="213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18,90 euro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80923065-E191-4575-A40C-7E76E53BEC98}"/>
              </a:ext>
            </a:extLst>
          </p:cNvPr>
          <p:cNvSpPr txBox="1"/>
          <p:nvPr/>
        </p:nvSpPr>
        <p:spPr>
          <a:xfrm>
            <a:off x="7650126" y="5998588"/>
            <a:ext cx="2137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32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4,50 euro</a:t>
            </a:r>
          </a:p>
        </p:txBody>
      </p:sp>
      <p:pic>
        <p:nvPicPr>
          <p:cNvPr id="6" name="04 Nummer 4">
            <a:hlinkClick r:id="" action="ppaction://media"/>
            <a:extLst>
              <a:ext uri="{FF2B5EF4-FFF2-40B4-BE49-F238E27FC236}">
                <a16:creationId xmlns:a16="http://schemas.microsoft.com/office/drawing/2014/main" id="{BE376AF0-74A1-4400-A9D5-58D4F3360E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58362" y="1264392"/>
            <a:ext cx="609600" cy="609600"/>
          </a:xfrm>
          <a:prstGeom prst="rect">
            <a:avLst/>
          </a:prstGeom>
        </p:spPr>
      </p:pic>
      <p:pic>
        <p:nvPicPr>
          <p:cNvPr id="7" name="05 Nummer 5">
            <a:hlinkClick r:id="" action="ppaction://media"/>
            <a:extLst>
              <a:ext uri="{FF2B5EF4-FFF2-40B4-BE49-F238E27FC236}">
                <a16:creationId xmlns:a16="http://schemas.microsoft.com/office/drawing/2014/main" id="{6CE14506-C0E8-4CA3-B8DF-589B93F79E52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77855" y="4261884"/>
            <a:ext cx="609600" cy="609600"/>
          </a:xfrm>
          <a:prstGeom prst="rect">
            <a:avLst/>
          </a:prstGeom>
        </p:spPr>
      </p:pic>
      <p:sp>
        <p:nvSpPr>
          <p:cNvPr id="10" name="Titel 1">
            <a:extLst>
              <a:ext uri="{FF2B5EF4-FFF2-40B4-BE49-F238E27FC236}">
                <a16:creationId xmlns:a16="http://schemas.microsoft.com/office/drawing/2014/main" id="{394FFF0F-6584-4AC9-B6C1-59944D0EB08C}"/>
              </a:ext>
            </a:extLst>
          </p:cNvPr>
          <p:cNvSpPr txBox="1">
            <a:spLocks/>
          </p:cNvSpPr>
          <p:nvPr/>
        </p:nvSpPr>
        <p:spPr>
          <a:xfrm>
            <a:off x="440655" y="149078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Wie is de volgende?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248DC190-C922-4A25-9AF3-F2BE60CD43C1}"/>
              </a:ext>
            </a:extLst>
          </p:cNvPr>
          <p:cNvSpPr txBox="1"/>
          <p:nvPr/>
        </p:nvSpPr>
        <p:spPr>
          <a:xfrm>
            <a:off x="5476615" y="126027"/>
            <a:ext cx="6579400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p. 30-32, oefening 5</a:t>
            </a:r>
          </a:p>
        </p:txBody>
      </p:sp>
    </p:spTree>
    <p:extLst>
      <p:ext uri="{BB962C8B-B14F-4D97-AF65-F5344CB8AC3E}">
        <p14:creationId xmlns:p14="http://schemas.microsoft.com/office/powerpoint/2010/main" val="328299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3" grpId="0" uiExpand="1" build="p"/>
      <p:bldP spid="4" grpId="0"/>
      <p:bldP spid="5" grpId="0"/>
    </p:bldLst>
  </p:timing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2.xml><?xml version="1.0" encoding="utf-8"?>
<a:theme xmlns:a="http://schemas.openxmlformats.org/drawingml/2006/main" name="Office-thema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D61FF2049BBC45899CC4D5815A426C" ma:contentTypeVersion="13" ma:contentTypeDescription="Een nieuw document maken." ma:contentTypeScope="" ma:versionID="e319d00aa410b6df2964199484ba2520">
  <xsd:schema xmlns:xsd="http://www.w3.org/2001/XMLSchema" xmlns:xs="http://www.w3.org/2001/XMLSchema" xmlns:p="http://schemas.microsoft.com/office/2006/metadata/properties" xmlns:ns2="f94f30ad-4564-4a12-8cdb-4701d4fe11fc" xmlns:ns3="16d2a6fd-482a-4c06-8039-46779b8c15c8" targetNamespace="http://schemas.microsoft.com/office/2006/metadata/properties" ma:root="true" ma:fieldsID="1a0c4339c2f421c3aa40ee284462e1a4" ns2:_="" ns3:_="">
    <xsd:import namespace="f94f30ad-4564-4a12-8cdb-4701d4fe11fc"/>
    <xsd:import namespace="16d2a6fd-482a-4c06-8039-46779b8c15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4f30ad-4564-4a12-8cdb-4701d4fe1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2a6fd-482a-4c06-8039-46779b8c15c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44C59C7-1801-4EFE-94FA-8FD735A1506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364C4B5-2C14-432C-B968-EB313BDED43D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38C0229A-3E4F-481C-B9B7-161000229D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4f30ad-4564-4a12-8cdb-4701d4fe11fc"/>
    <ds:schemaRef ds:uri="16d2a6fd-482a-4c06-8039-46779b8c15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2056</TotalTime>
  <Words>2181</Words>
  <Application>Microsoft Office PowerPoint</Application>
  <PresentationFormat>Widescreen</PresentationFormat>
  <Paragraphs>429</Paragraphs>
  <Slides>46</Slides>
  <Notes>4</Notes>
  <HiddenSlides>0</HiddenSlides>
  <MMClips>13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</vt:lpstr>
      <vt:lpstr>Wingdings</vt:lpstr>
      <vt:lpstr>Metropolitan</vt:lpstr>
      <vt:lpstr>Office-thema</vt:lpstr>
      <vt:lpstr>Waystage 1.2. verkort (80u)</vt:lpstr>
      <vt:lpstr>Deel 2: Mag het wat meer zijn? Zo Gezegd mondeling, p. 23-44</vt:lpstr>
      <vt:lpstr>Naar de markt</vt:lpstr>
      <vt:lpstr>De markten in Leuven</vt:lpstr>
      <vt:lpstr>PowerPoint Presentation</vt:lpstr>
      <vt:lpstr>Welke reclame hoort bij welk kraam?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Borden lezen</vt:lpstr>
      <vt:lpstr>Vergelijken op de markt</vt:lpstr>
      <vt:lpstr>Boodschappenlijstjes vergelijken</vt:lpstr>
      <vt:lpstr>Boodschappenlijstjes vergelijken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Uitspraak</vt:lpstr>
      <vt:lpstr>Wat voor weer is het vandaag?</vt:lpstr>
      <vt:lpstr>Het weer</vt:lpstr>
      <vt:lpstr>Het weer</vt:lpstr>
      <vt:lpstr>Het weer grammaticaal</vt:lpstr>
      <vt:lpstr>Het weer grammaticaal</vt:lpstr>
      <vt:lpstr>Het weer</vt:lpstr>
      <vt:lpstr>Het weer grammaticaal</vt:lpstr>
      <vt:lpstr>Het weer grammaticaal</vt:lpstr>
      <vt:lpstr>Wat voor weer was het/is het/gaat het zijn?</vt:lpstr>
      <vt:lpstr>PowerPoint Presentation</vt:lpstr>
      <vt:lpstr>Mooi weer vandaag! (praten)</vt:lpstr>
      <vt:lpstr>Deel 2 S: Kom jij uit een groot gezin? Zo Gezegd schriftelijk, p. 23-34</vt:lpstr>
      <vt:lpstr>Gezin en familie</vt:lpstr>
      <vt:lpstr>PowerPoint Presentation</vt:lpstr>
      <vt:lpstr>De familie van Arthur</vt:lpstr>
      <vt:lpstr>PowerPoint Presentation</vt:lpstr>
      <vt:lpstr>De familie van Arthur</vt:lpstr>
      <vt:lpstr>Pronomen</vt:lpstr>
      <vt:lpstr>Schrijfportfolio: taak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Waystage 1.2. verkort (80u)</dc:title>
  <dc:creator>Eyckmans, Ella</dc:creator>
  <cp:lastModifiedBy>Gotink, Kilian</cp:lastModifiedBy>
  <cp:revision>31</cp:revision>
  <dcterms:created xsi:type="dcterms:W3CDTF">2020-09-27T12:17:15Z</dcterms:created>
  <dcterms:modified xsi:type="dcterms:W3CDTF">2023-10-18T15:23:08Z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0x010100B5D61FF2049BBC45899CC4D5815A426C</vt:lpwstr>
  </property>
</Properties>
</file>